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11"/>
  </p:notesMasterIdLst>
  <p:sldIdLst>
    <p:sldId id="256" r:id="rId2"/>
    <p:sldId id="263" r:id="rId3"/>
    <p:sldId id="258" r:id="rId4"/>
    <p:sldId id="259" r:id="rId5"/>
    <p:sldId id="260" r:id="rId6"/>
    <p:sldId id="261" r:id="rId7"/>
    <p:sldId id="265" r:id="rId8"/>
    <p:sldId id="262"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5256" autoAdjust="0"/>
  </p:normalViewPr>
  <p:slideViewPr>
    <p:cSldViewPr snapToGrid="0">
      <p:cViewPr varScale="1">
        <p:scale>
          <a:sx n="85" d="100"/>
          <a:sy n="85" d="100"/>
        </p:scale>
        <p:origin x="-604" y="-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1D6DE5-AE9F-45B5-9839-83DB0D44B113}" type="datetimeFigureOut">
              <a:rPr lang="en-CA" smtClean="0"/>
              <a:t>2021-08-26</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E9C2F6-5AF7-4067-97FE-1BC19C22978F}" type="slidenum">
              <a:rPr lang="en-CA" smtClean="0"/>
              <a:t>‹#›</a:t>
            </a:fld>
            <a:endParaRPr lang="en-CA" dirty="0"/>
          </a:p>
        </p:txBody>
      </p:sp>
    </p:spTree>
    <p:extLst>
      <p:ext uri="{BB962C8B-B14F-4D97-AF65-F5344CB8AC3E}">
        <p14:creationId xmlns:p14="http://schemas.microsoft.com/office/powerpoint/2010/main" val="971905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DE9C2F6-5AF7-4067-97FE-1BC19C22978F}" type="slidenum">
              <a:rPr lang="en-CA" smtClean="0"/>
              <a:t>2</a:t>
            </a:fld>
            <a:endParaRPr lang="en-CA" dirty="0"/>
          </a:p>
        </p:txBody>
      </p:sp>
    </p:spTree>
    <p:extLst>
      <p:ext uri="{BB962C8B-B14F-4D97-AF65-F5344CB8AC3E}">
        <p14:creationId xmlns:p14="http://schemas.microsoft.com/office/powerpoint/2010/main" val="4118429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additional details, Please contact </a:t>
            </a:r>
          </a:p>
          <a:p>
            <a:r>
              <a:rPr lang="en-GB" dirty="0"/>
              <a:t>KBB Transport Ltd. </a:t>
            </a:r>
          </a:p>
          <a:p>
            <a:r>
              <a:rPr lang="en-GB" dirty="0"/>
              <a:t>Don Kinsella PH: +1 416-807-1699  email dkinsella@kbbtransport.com  </a:t>
            </a:r>
            <a:endParaRPr lang="en-CA" dirty="0"/>
          </a:p>
        </p:txBody>
      </p:sp>
      <p:sp>
        <p:nvSpPr>
          <p:cNvPr id="4" name="Slide Number Placeholder 3"/>
          <p:cNvSpPr>
            <a:spLocks noGrp="1"/>
          </p:cNvSpPr>
          <p:nvPr>
            <p:ph type="sldNum" sz="quarter" idx="5"/>
          </p:nvPr>
        </p:nvSpPr>
        <p:spPr/>
        <p:txBody>
          <a:bodyPr/>
          <a:lstStyle/>
          <a:p>
            <a:fld id="{8DE9C2F6-5AF7-4067-97FE-1BC19C22978F}" type="slidenum">
              <a:rPr lang="en-CA" smtClean="0"/>
              <a:t>6</a:t>
            </a:fld>
            <a:endParaRPr lang="en-CA" dirty="0"/>
          </a:p>
        </p:txBody>
      </p:sp>
    </p:spTree>
    <p:extLst>
      <p:ext uri="{BB962C8B-B14F-4D97-AF65-F5344CB8AC3E}">
        <p14:creationId xmlns:p14="http://schemas.microsoft.com/office/powerpoint/2010/main" val="3128626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DE9C2F6-5AF7-4067-97FE-1BC19C22978F}" type="slidenum">
              <a:rPr lang="en-CA" smtClean="0"/>
              <a:t>7</a:t>
            </a:fld>
            <a:endParaRPr lang="en-CA" dirty="0"/>
          </a:p>
        </p:txBody>
      </p:sp>
    </p:spTree>
    <p:extLst>
      <p:ext uri="{BB962C8B-B14F-4D97-AF65-F5344CB8AC3E}">
        <p14:creationId xmlns:p14="http://schemas.microsoft.com/office/powerpoint/2010/main" val="3973302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variety of asset protection solutions can be provided,  Also with service for container blocking and bracing and customs crating </a:t>
            </a:r>
          </a:p>
          <a:p>
            <a:r>
              <a:rPr lang="en-GB" dirty="0"/>
              <a:t>  </a:t>
            </a:r>
            <a:endParaRPr lang="en-CA" dirty="0"/>
          </a:p>
        </p:txBody>
      </p:sp>
      <p:sp>
        <p:nvSpPr>
          <p:cNvPr id="4" name="Slide Number Placeholder 3"/>
          <p:cNvSpPr>
            <a:spLocks noGrp="1"/>
          </p:cNvSpPr>
          <p:nvPr>
            <p:ph type="sldNum" sz="quarter" idx="5"/>
          </p:nvPr>
        </p:nvSpPr>
        <p:spPr/>
        <p:txBody>
          <a:bodyPr/>
          <a:lstStyle/>
          <a:p>
            <a:fld id="{8DE9C2F6-5AF7-4067-97FE-1BC19C22978F}" type="slidenum">
              <a:rPr lang="en-CA" smtClean="0"/>
              <a:t>8</a:t>
            </a:fld>
            <a:endParaRPr lang="en-CA" dirty="0"/>
          </a:p>
        </p:txBody>
      </p:sp>
    </p:spTree>
    <p:extLst>
      <p:ext uri="{BB962C8B-B14F-4D97-AF65-F5344CB8AC3E}">
        <p14:creationId xmlns:p14="http://schemas.microsoft.com/office/powerpoint/2010/main" val="14304187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3663BBFF-77C1-4BF1-A3B2-2505841100BA}" type="datetimeFigureOut">
              <a:rPr lang="en-US" smtClean="0"/>
              <a:t>8/26/2021</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81732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C93879-1153-42D3-8EC7-7A3CC94658D3}" type="datetimeFigureOut">
              <a:rPr lang="en-US" smtClean="0"/>
              <a:t>8/26/2021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52191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82E1496-D8B1-4FDC-98A5-AD2561A2EE12}" type="datetimeFigureOut">
              <a:rPr lang="en-US" smtClean="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74632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8AD3855-5B08-4570-810C-DE4498675D2C}" type="datetimeFigureOut">
              <a:rPr lang="en-US" smtClean="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94431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BB3B3F-C0CE-47CB-BCED-F49A710726FF}" type="datetimeFigureOut">
              <a:rPr lang="en-US" smtClean="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6662036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33EE65E-8B04-4250-B4A9-5C65F355F1A2}" type="datetimeFigureOut">
              <a:rPr lang="en-US" smtClean="0"/>
              <a:t>8/26/2021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79729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4F5881F-8E44-4F15-AB98-80B7869E49CA}" type="datetimeFigureOut">
              <a:rPr lang="en-US" smtClean="0"/>
              <a:t>8/26/2021</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48062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497D2069-43FA-49C5-9F0E-58E1EB237AEF}" type="datetimeFigureOut">
              <a:rPr lang="en-US" smtClean="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28964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05854CA-19F4-4771-B6A2-DA5C0742B220}" type="datetimeFigureOut">
              <a:rPr lang="en-US" smtClean="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65151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ED2BB1-BB31-4EB8-A961-18800A74EAA8}" type="datetimeFigureOut">
              <a:rPr lang="en-US" smtClean="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99860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40B886-74BB-4D5E-9EA9-584482FE40E6}" type="datetimeFigureOut">
              <a:rPr lang="en-US" smtClean="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80115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A4CCD1-3502-4C30-947C-75FC88992007}" type="datetimeFigureOut">
              <a:rPr lang="en-US" smtClean="0"/>
              <a:t>8/26/2021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76356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0B797A-E8AF-4231-9C64-308C5BB9ED3E}" type="datetimeFigureOut">
              <a:rPr lang="en-US" smtClean="0"/>
              <a:t>8/26/2021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04112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B24146-07E2-48CA-8629-5887ED47FCDB}" type="datetimeFigureOut">
              <a:rPr lang="en-US" smtClean="0"/>
              <a:t>8/26/2021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63774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07E718-B4F0-433E-A285-0013249184C0}" type="datetimeFigureOut">
              <a:rPr lang="en-US" smtClean="0"/>
              <a:t>8/26/2021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38465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44C4-3D72-4D6E-86A4-F5491DC49E6D}" type="datetimeFigureOut">
              <a:rPr lang="en-US" smtClean="0"/>
              <a:t>8/26/2021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86089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B8EA14-E6AC-4B59-973C-7A06B0EDE3E3}" type="datetimeFigureOut">
              <a:rPr lang="en-US" smtClean="0"/>
              <a:t>8/26/2021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99002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A3BB3B3F-C0CE-47CB-BCED-F49A710726FF}" type="datetimeFigureOut">
              <a:rPr lang="en-US" smtClean="0"/>
              <a:t>8/26/2021</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4737882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5.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6.xml"/><Relationship Id="rId6" Type="http://schemas.openxmlformats.org/officeDocument/2006/relationships/image" Target="../media/image13.jpg"/><Relationship Id="rId11" Type="http://schemas.openxmlformats.org/officeDocument/2006/relationships/image" Target="../media/image18.jfif"/><Relationship Id="rId5" Type="http://schemas.openxmlformats.org/officeDocument/2006/relationships/image" Target="../media/image12.JP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 Id="rId9" Type="http://schemas.openxmlformats.org/officeDocument/2006/relationships/image" Target="../media/image25.jpg"/></Relationships>
</file>

<file path=ppt/slides/_rels/slide7.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0.png"/><Relationship Id="rId18" Type="http://schemas.openxmlformats.org/officeDocument/2006/relationships/image" Target="../media/image35.jpeg"/><Relationship Id="rId3" Type="http://schemas.openxmlformats.org/officeDocument/2006/relationships/image" Target="../media/image9.jpg"/><Relationship Id="rId21" Type="http://schemas.openxmlformats.org/officeDocument/2006/relationships/image" Target="../media/image38.JPG"/><Relationship Id="rId7" Type="http://schemas.openxmlformats.org/officeDocument/2006/relationships/image" Target="../media/image12.JPG"/><Relationship Id="rId12" Type="http://schemas.openxmlformats.org/officeDocument/2006/relationships/image" Target="../media/image29.png"/><Relationship Id="rId17" Type="http://schemas.openxmlformats.org/officeDocument/2006/relationships/image" Target="../media/image34.jpg"/><Relationship Id="rId2" Type="http://schemas.openxmlformats.org/officeDocument/2006/relationships/notesSlide" Target="../notesSlides/notesSlide3.xml"/><Relationship Id="rId16" Type="http://schemas.openxmlformats.org/officeDocument/2006/relationships/image" Target="../media/image33.png"/><Relationship Id="rId20" Type="http://schemas.openxmlformats.org/officeDocument/2006/relationships/image" Target="../media/image37.jpg"/><Relationship Id="rId1" Type="http://schemas.openxmlformats.org/officeDocument/2006/relationships/slideLayout" Target="../slideLayouts/slideLayout6.xml"/><Relationship Id="rId6" Type="http://schemas.openxmlformats.org/officeDocument/2006/relationships/image" Target="../media/image26.jpg"/><Relationship Id="rId11" Type="http://schemas.openxmlformats.org/officeDocument/2006/relationships/image" Target="../media/image28.png"/><Relationship Id="rId5" Type="http://schemas.openxmlformats.org/officeDocument/2006/relationships/image" Target="../media/image11.png"/><Relationship Id="rId15" Type="http://schemas.openxmlformats.org/officeDocument/2006/relationships/image" Target="../media/image32.jpg"/><Relationship Id="rId23" Type="http://schemas.openxmlformats.org/officeDocument/2006/relationships/image" Target="../media/image40.jpg"/><Relationship Id="rId10" Type="http://schemas.openxmlformats.org/officeDocument/2006/relationships/image" Target="../media/image14.jpg"/><Relationship Id="rId19" Type="http://schemas.openxmlformats.org/officeDocument/2006/relationships/image" Target="../media/image36.jpg"/><Relationship Id="rId4" Type="http://schemas.openxmlformats.org/officeDocument/2006/relationships/image" Target="../media/image10.JPG"/><Relationship Id="rId9" Type="http://schemas.openxmlformats.org/officeDocument/2006/relationships/image" Target="../media/image13.jpg"/><Relationship Id="rId14" Type="http://schemas.openxmlformats.org/officeDocument/2006/relationships/image" Target="../media/image31.jpg"/><Relationship Id="rId22" Type="http://schemas.openxmlformats.org/officeDocument/2006/relationships/image" Target="../media/image39.jpg"/></Relationships>
</file>

<file path=ppt/slides/_rels/slide8.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44.jpg"/><Relationship Id="rId11" Type="http://schemas.openxmlformats.org/officeDocument/2006/relationships/image" Target="../media/image49.jpg"/><Relationship Id="rId5" Type="http://schemas.openxmlformats.org/officeDocument/2006/relationships/image" Target="../media/image43.jpg"/><Relationship Id="rId10" Type="http://schemas.openxmlformats.org/officeDocument/2006/relationships/image" Target="../media/image48.jpg"/><Relationship Id="rId4" Type="http://schemas.openxmlformats.org/officeDocument/2006/relationships/image" Target="../media/image42.jp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hyperlink" Target="http://www.kbbtransport.com/" TargetMode="External"/><Relationship Id="rId2" Type="http://schemas.openxmlformats.org/officeDocument/2006/relationships/image" Target="../media/image2.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FC0AAB-CE5E-4407-8E21-FAD4A8184DFA}"/>
              </a:ext>
            </a:extLst>
          </p:cNvPr>
          <p:cNvSpPr>
            <a:spLocks noGrp="1"/>
          </p:cNvSpPr>
          <p:nvPr>
            <p:ph type="ctrTitle"/>
          </p:nvPr>
        </p:nvSpPr>
        <p:spPr>
          <a:xfrm>
            <a:off x="1154955" y="2099733"/>
            <a:ext cx="8825658" cy="1406865"/>
          </a:xfrm>
        </p:spPr>
        <p:txBody>
          <a:bodyPr/>
          <a:lstStyle/>
          <a:p>
            <a:r>
              <a:rPr lang="en-GB" dirty="0">
                <a:latin typeface="Candara" panose="020E0502030303020204" pitchFamily="34" charset="0"/>
              </a:rPr>
              <a:t>KBB Transport Ltd</a:t>
            </a:r>
            <a:r>
              <a:rPr lang="en-GB" sz="2800" dirty="0">
                <a:latin typeface="Candara" panose="020E0502030303020204" pitchFamily="34" charset="0"/>
              </a:rPr>
              <a:t>.</a:t>
            </a:r>
            <a:r>
              <a:rPr lang="en-GB" dirty="0">
                <a:latin typeface="Candara" panose="020E0502030303020204" pitchFamily="34" charset="0"/>
              </a:rPr>
              <a:t> </a:t>
            </a:r>
            <a:endParaRPr lang="en-CA" dirty="0">
              <a:latin typeface="Candara" panose="020E0502030303020204" pitchFamily="34" charset="0"/>
            </a:endParaRPr>
          </a:p>
        </p:txBody>
      </p:sp>
      <p:sp>
        <p:nvSpPr>
          <p:cNvPr id="3" name="Subtitle 2">
            <a:extLst>
              <a:ext uri="{FF2B5EF4-FFF2-40B4-BE49-F238E27FC236}">
                <a16:creationId xmlns="" xmlns:a16="http://schemas.microsoft.com/office/drawing/2014/main" id="{D972C8D9-95BD-4C0C-BFD3-D480FF4564B0}"/>
              </a:ext>
            </a:extLst>
          </p:cNvPr>
          <p:cNvSpPr>
            <a:spLocks noGrp="1"/>
          </p:cNvSpPr>
          <p:nvPr>
            <p:ph type="subTitle" idx="1"/>
          </p:nvPr>
        </p:nvSpPr>
        <p:spPr>
          <a:xfrm>
            <a:off x="1154955" y="3506598"/>
            <a:ext cx="8825658" cy="360728"/>
          </a:xfrm>
        </p:spPr>
        <p:txBody>
          <a:bodyPr>
            <a:normAutofit lnSpcReduction="10000"/>
          </a:bodyPr>
          <a:lstStyle/>
          <a:p>
            <a:r>
              <a:rPr lang="en-GB" dirty="0"/>
              <a:t>A Brief Introduction </a:t>
            </a:r>
            <a:endParaRPr lang="en-CA" dirty="0"/>
          </a:p>
        </p:txBody>
      </p:sp>
      <p:pic>
        <p:nvPicPr>
          <p:cNvPr id="6" name="Picture 5">
            <a:extLst>
              <a:ext uri="{FF2B5EF4-FFF2-40B4-BE49-F238E27FC236}">
                <a16:creationId xmlns="" xmlns:a16="http://schemas.microsoft.com/office/drawing/2014/main" id="{22BFDB1C-B347-4162-AF12-910B6E551531}"/>
              </a:ext>
            </a:extLst>
          </p:cNvPr>
          <p:cNvPicPr>
            <a:picLocks noChangeAspect="1"/>
          </p:cNvPicPr>
          <p:nvPr/>
        </p:nvPicPr>
        <p:blipFill>
          <a:blip r:embed="rId2"/>
          <a:stretch>
            <a:fillRect/>
          </a:stretch>
        </p:blipFill>
        <p:spPr>
          <a:xfrm>
            <a:off x="455675" y="418761"/>
            <a:ext cx="5267471" cy="1752092"/>
          </a:xfrm>
          <a:prstGeom prst="rect">
            <a:avLst/>
          </a:prstGeom>
        </p:spPr>
      </p:pic>
    </p:spTree>
    <p:extLst>
      <p:ext uri="{BB962C8B-B14F-4D97-AF65-F5344CB8AC3E}">
        <p14:creationId xmlns:p14="http://schemas.microsoft.com/office/powerpoint/2010/main" val="2126688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B48D87-1E30-494B-8739-2936732104A4}"/>
              </a:ext>
            </a:extLst>
          </p:cNvPr>
          <p:cNvSpPr>
            <a:spLocks noGrp="1"/>
          </p:cNvSpPr>
          <p:nvPr>
            <p:ph type="title"/>
          </p:nvPr>
        </p:nvSpPr>
        <p:spPr>
          <a:xfrm>
            <a:off x="1581878" y="982134"/>
            <a:ext cx="8453906" cy="2696632"/>
          </a:xfrm>
        </p:spPr>
        <p:txBody>
          <a:bodyPr/>
          <a:lstStyle/>
          <a:p>
            <a:r>
              <a:rPr lang="en-CA" sz="1200" dirty="0"/>
              <a:t>KBB Transport Ltd. specializes in providing a full rage of logistics services, via all transport modes,  including turnkey domestic and global point to point transport solutions as well as encompassing the ancillary services of feasibility and route studies, risk management, asset protection and banking.   </a:t>
            </a:r>
            <a:br>
              <a:rPr lang="en-CA" sz="1200" dirty="0"/>
            </a:br>
            <a:r>
              <a:rPr lang="en-CA" sz="1200" dirty="0"/>
              <a:t> </a:t>
            </a:r>
            <a:br>
              <a:rPr lang="en-CA" sz="1200" dirty="0"/>
            </a:br>
            <a:r>
              <a:rPr lang="en-CA" sz="1200" dirty="0"/>
              <a:t>The many years of global project and heavy lift transport experience that our team possesses serves well to provide our colleagues and clientele with first class project, heavy lift and dimensional freight forwarding logistics solutions on a domestic North American and global basis. </a:t>
            </a:r>
            <a:br>
              <a:rPr lang="en-CA" sz="1200" dirty="0"/>
            </a:br>
            <a:r>
              <a:rPr lang="en-CA" sz="1200" dirty="0"/>
              <a:t> </a:t>
            </a:r>
            <a:br>
              <a:rPr lang="en-CA" sz="1200" dirty="0"/>
            </a:br>
            <a:r>
              <a:rPr lang="en-CA" sz="1200" dirty="0"/>
              <a:t>  </a:t>
            </a:r>
            <a:br>
              <a:rPr lang="en-CA" sz="1200" dirty="0"/>
            </a:br>
            <a:endParaRPr lang="en-CA" sz="1200" dirty="0"/>
          </a:p>
        </p:txBody>
      </p:sp>
      <p:sp>
        <p:nvSpPr>
          <p:cNvPr id="3" name="Text Placeholder 2">
            <a:extLst>
              <a:ext uri="{FF2B5EF4-FFF2-40B4-BE49-F238E27FC236}">
                <a16:creationId xmlns="" xmlns:a16="http://schemas.microsoft.com/office/drawing/2014/main" id="{EFBCA1E7-2A2F-4DE5-B483-3E8D60FC34DF}"/>
              </a:ext>
            </a:extLst>
          </p:cNvPr>
          <p:cNvSpPr>
            <a:spLocks noGrp="1"/>
          </p:cNvSpPr>
          <p:nvPr>
            <p:ph type="body" sz="half" idx="13"/>
          </p:nvPr>
        </p:nvSpPr>
        <p:spPr>
          <a:xfrm>
            <a:off x="970384" y="3678766"/>
            <a:ext cx="9429467" cy="2348290"/>
          </a:xfrm>
        </p:spPr>
        <p:txBody>
          <a:bodyPr>
            <a:normAutofit/>
          </a:bodyPr>
          <a:lstStyle/>
          <a:p>
            <a:r>
              <a:rPr lang="en-CA" dirty="0">
                <a:solidFill>
                  <a:schemeClr val="bg1"/>
                </a:solidFill>
                <a:latin typeface="+mj-lt"/>
              </a:rPr>
              <a:t>Please feel free to call or send along your enquiries that could benefit from our particular skill set</a:t>
            </a:r>
          </a:p>
        </p:txBody>
      </p:sp>
      <p:sp>
        <p:nvSpPr>
          <p:cNvPr id="4" name="Text Placeholder 3">
            <a:extLst>
              <a:ext uri="{FF2B5EF4-FFF2-40B4-BE49-F238E27FC236}">
                <a16:creationId xmlns="" xmlns:a16="http://schemas.microsoft.com/office/drawing/2014/main" id="{9A99A4C8-F5D1-4A06-85E4-53803410CCC9}"/>
              </a:ext>
            </a:extLst>
          </p:cNvPr>
          <p:cNvSpPr>
            <a:spLocks noGrp="1"/>
          </p:cNvSpPr>
          <p:nvPr>
            <p:ph type="body" sz="half" idx="2"/>
          </p:nvPr>
        </p:nvSpPr>
        <p:spPr/>
        <p:txBody>
          <a:bodyPr/>
          <a:lstStyle/>
          <a:p>
            <a:r>
              <a:rPr lang="en-US" dirty="0"/>
              <a:t>The solutions we provide combined with our transport management allow our cliental to successfully maintain budgets, time-lines and logistics requirements. </a:t>
            </a:r>
            <a:endParaRPr lang="en-CA" dirty="0"/>
          </a:p>
          <a:p>
            <a:r>
              <a:rPr lang="en-US" dirty="0"/>
              <a:t>KBB Transport Ltd continuously strives to provide the utmost in one-stop logistics services to our clientele.</a:t>
            </a:r>
            <a:endParaRPr lang="en-CA" dirty="0"/>
          </a:p>
          <a:p>
            <a:endParaRPr lang="en-CA" dirty="0"/>
          </a:p>
        </p:txBody>
      </p:sp>
    </p:spTree>
    <p:extLst>
      <p:ext uri="{BB962C8B-B14F-4D97-AF65-F5344CB8AC3E}">
        <p14:creationId xmlns:p14="http://schemas.microsoft.com/office/powerpoint/2010/main" val="3430609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0E013F-EB82-4366-9B48-A89D405210E9}"/>
              </a:ext>
            </a:extLst>
          </p:cNvPr>
          <p:cNvSpPr>
            <a:spLocks noGrp="1"/>
          </p:cNvSpPr>
          <p:nvPr>
            <p:ph type="title"/>
          </p:nvPr>
        </p:nvSpPr>
        <p:spPr>
          <a:xfrm>
            <a:off x="1154954" y="0"/>
            <a:ext cx="8825659" cy="1930400"/>
          </a:xfrm>
        </p:spPr>
        <p:txBody>
          <a:bodyPr/>
          <a:lstStyle/>
          <a:p>
            <a:r>
              <a:rPr lang="en-GB" dirty="0">
                <a:solidFill>
                  <a:schemeClr val="tx1"/>
                </a:solidFill>
              </a:rPr>
              <a:t/>
            </a:r>
            <a:br>
              <a:rPr lang="en-GB" dirty="0">
                <a:solidFill>
                  <a:schemeClr val="tx1"/>
                </a:solidFill>
              </a:rPr>
            </a:br>
            <a:r>
              <a:rPr lang="en-GB" dirty="0">
                <a:solidFill>
                  <a:schemeClr val="bg1"/>
                </a:solidFill>
              </a:rPr>
              <a:t>Services</a:t>
            </a:r>
            <a:r>
              <a:rPr lang="en-GB" dirty="0"/>
              <a:t>:</a:t>
            </a:r>
            <a:br>
              <a:rPr lang="en-GB" dirty="0"/>
            </a:br>
            <a:r>
              <a:rPr lang="en-GB" sz="2800" dirty="0"/>
              <a:t> Site to Site Heavy Lift &amp; Project Transport </a:t>
            </a:r>
            <a:r>
              <a:rPr lang="en-GB" dirty="0"/>
              <a:t/>
            </a:r>
            <a:br>
              <a:rPr lang="en-GB" dirty="0"/>
            </a:br>
            <a:endParaRPr lang="en-CA" dirty="0"/>
          </a:p>
        </p:txBody>
      </p:sp>
      <p:sp>
        <p:nvSpPr>
          <p:cNvPr id="3" name="Text Placeholder 2">
            <a:extLst>
              <a:ext uri="{FF2B5EF4-FFF2-40B4-BE49-F238E27FC236}">
                <a16:creationId xmlns="" xmlns:a16="http://schemas.microsoft.com/office/drawing/2014/main" id="{A0FB5144-B5F9-48B8-B9E4-A7290AA49421}"/>
              </a:ext>
            </a:extLst>
          </p:cNvPr>
          <p:cNvSpPr>
            <a:spLocks noGrp="1"/>
          </p:cNvSpPr>
          <p:nvPr>
            <p:ph type="body" idx="1"/>
          </p:nvPr>
        </p:nvSpPr>
        <p:spPr/>
        <p:txBody>
          <a:bodyPr/>
          <a:lstStyle/>
          <a:p>
            <a:r>
              <a:rPr lang="en-GB" b="1" dirty="0">
                <a:solidFill>
                  <a:schemeClr val="tx2">
                    <a:lumMod val="60000"/>
                    <a:lumOff val="40000"/>
                  </a:schemeClr>
                </a:solidFill>
              </a:rPr>
              <a:t>From Site to FAS</a:t>
            </a:r>
            <a:endParaRPr lang="en-CA" b="1" dirty="0">
              <a:solidFill>
                <a:schemeClr val="tx2">
                  <a:lumMod val="60000"/>
                  <a:lumOff val="40000"/>
                </a:schemeClr>
              </a:solidFill>
            </a:endParaRPr>
          </a:p>
        </p:txBody>
      </p:sp>
      <p:sp>
        <p:nvSpPr>
          <p:cNvPr id="5" name="Text Placeholder 4">
            <a:extLst>
              <a:ext uri="{FF2B5EF4-FFF2-40B4-BE49-F238E27FC236}">
                <a16:creationId xmlns="" xmlns:a16="http://schemas.microsoft.com/office/drawing/2014/main" id="{6C327BCE-9F67-4253-8B88-344C52F0CD7F}"/>
              </a:ext>
            </a:extLst>
          </p:cNvPr>
          <p:cNvSpPr>
            <a:spLocks noGrp="1"/>
          </p:cNvSpPr>
          <p:nvPr>
            <p:ph type="body" sz="half" idx="18"/>
          </p:nvPr>
        </p:nvSpPr>
        <p:spPr/>
        <p:txBody>
          <a:bodyPr/>
          <a:lstStyle/>
          <a:p>
            <a:r>
              <a:rPr lang="en-GB" dirty="0"/>
              <a:t>From FCA loaded on Transport </a:t>
            </a:r>
          </a:p>
          <a:p>
            <a:r>
              <a:rPr lang="en-GB" dirty="0"/>
              <a:t>Site to Under vessels Hook </a:t>
            </a:r>
            <a:endParaRPr lang="en-CA" dirty="0"/>
          </a:p>
        </p:txBody>
      </p:sp>
      <p:sp>
        <p:nvSpPr>
          <p:cNvPr id="6" name="Text Placeholder 5">
            <a:extLst>
              <a:ext uri="{FF2B5EF4-FFF2-40B4-BE49-F238E27FC236}">
                <a16:creationId xmlns="" xmlns:a16="http://schemas.microsoft.com/office/drawing/2014/main" id="{1B8580E9-3FAD-4375-91F4-AEFAC7A80DBE}"/>
              </a:ext>
            </a:extLst>
          </p:cNvPr>
          <p:cNvSpPr>
            <a:spLocks noGrp="1"/>
          </p:cNvSpPr>
          <p:nvPr>
            <p:ph type="body" sz="quarter" idx="3"/>
          </p:nvPr>
        </p:nvSpPr>
        <p:spPr>
          <a:xfrm>
            <a:off x="4570172" y="4809996"/>
            <a:ext cx="3050438" cy="1104454"/>
          </a:xfrm>
        </p:spPr>
        <p:txBody>
          <a:bodyPr/>
          <a:lstStyle/>
          <a:p>
            <a:pPr algn="ctr"/>
            <a:r>
              <a:rPr lang="en-GB" b="1" i="1" dirty="0">
                <a:solidFill>
                  <a:schemeClr val="tx2">
                    <a:lumMod val="60000"/>
                    <a:lumOff val="40000"/>
                  </a:schemeClr>
                </a:solidFill>
              </a:rPr>
              <a:t>Vessel Discharge </a:t>
            </a:r>
            <a:endParaRPr lang="en-CA" b="1" i="1" dirty="0">
              <a:solidFill>
                <a:schemeClr val="tx2">
                  <a:lumMod val="60000"/>
                  <a:lumOff val="40000"/>
                </a:schemeClr>
              </a:solidFill>
            </a:endParaRPr>
          </a:p>
        </p:txBody>
      </p:sp>
      <p:sp>
        <p:nvSpPr>
          <p:cNvPr id="8" name="Text Placeholder 7">
            <a:extLst>
              <a:ext uri="{FF2B5EF4-FFF2-40B4-BE49-F238E27FC236}">
                <a16:creationId xmlns="" xmlns:a16="http://schemas.microsoft.com/office/drawing/2014/main" id="{2E67E843-6CC8-4755-BBD6-E0FD5235B8A1}"/>
              </a:ext>
            </a:extLst>
          </p:cNvPr>
          <p:cNvSpPr>
            <a:spLocks noGrp="1"/>
          </p:cNvSpPr>
          <p:nvPr>
            <p:ph type="body" sz="half" idx="19"/>
          </p:nvPr>
        </p:nvSpPr>
        <p:spPr>
          <a:xfrm>
            <a:off x="4570172" y="4809995"/>
            <a:ext cx="3050438" cy="299109"/>
          </a:xfrm>
        </p:spPr>
        <p:txBody>
          <a:bodyPr>
            <a:normAutofit lnSpcReduction="10000"/>
          </a:bodyPr>
          <a:lstStyle/>
          <a:p>
            <a:r>
              <a:rPr lang="en-GB" dirty="0"/>
              <a:t>Vessel Discharge at Destination</a:t>
            </a:r>
            <a:endParaRPr lang="en-CA" dirty="0"/>
          </a:p>
        </p:txBody>
      </p:sp>
      <p:sp>
        <p:nvSpPr>
          <p:cNvPr id="9" name="Text Placeholder 8">
            <a:extLst>
              <a:ext uri="{FF2B5EF4-FFF2-40B4-BE49-F238E27FC236}">
                <a16:creationId xmlns="" xmlns:a16="http://schemas.microsoft.com/office/drawing/2014/main" id="{7D8C7D17-5213-4FEF-A201-DF17B895BA2F}"/>
              </a:ext>
            </a:extLst>
          </p:cNvPr>
          <p:cNvSpPr>
            <a:spLocks noGrp="1"/>
          </p:cNvSpPr>
          <p:nvPr>
            <p:ph type="body" sz="quarter" idx="13"/>
          </p:nvPr>
        </p:nvSpPr>
        <p:spPr/>
        <p:txBody>
          <a:bodyPr/>
          <a:lstStyle/>
          <a:p>
            <a:pPr algn="ctr"/>
            <a:r>
              <a:rPr lang="en-GB" b="1" dirty="0">
                <a:solidFill>
                  <a:schemeClr val="tx2">
                    <a:lumMod val="60000"/>
                    <a:lumOff val="40000"/>
                  </a:schemeClr>
                </a:solidFill>
              </a:rPr>
              <a:t>Delivered to Site </a:t>
            </a:r>
            <a:endParaRPr lang="en-CA" b="1" dirty="0">
              <a:solidFill>
                <a:schemeClr val="tx2">
                  <a:lumMod val="60000"/>
                  <a:lumOff val="40000"/>
                </a:schemeClr>
              </a:solidFill>
            </a:endParaRPr>
          </a:p>
        </p:txBody>
      </p:sp>
      <p:pic>
        <p:nvPicPr>
          <p:cNvPr id="17" name="Picture Placeholder 16">
            <a:extLst>
              <a:ext uri="{FF2B5EF4-FFF2-40B4-BE49-F238E27FC236}">
                <a16:creationId xmlns="" xmlns:a16="http://schemas.microsoft.com/office/drawing/2014/main" id="{D4F346B6-8D7E-430A-A950-70F6E96BC06F}"/>
              </a:ext>
            </a:extLst>
          </p:cNvPr>
          <p:cNvPicPr>
            <a:picLocks noGrp="1" noChangeAspect="1"/>
          </p:cNvPicPr>
          <p:nvPr>
            <p:ph type="pic" idx="22"/>
          </p:nvPr>
        </p:nvPicPr>
        <p:blipFill rotWithShape="1">
          <a:blip r:embed="rId2"/>
          <a:srcRect l="12" t="1657" r="-12" b="2789"/>
          <a:stretch/>
        </p:blipFill>
        <p:spPr>
          <a:xfrm>
            <a:off x="8163031" y="2428241"/>
            <a:ext cx="2691242" cy="2275839"/>
          </a:xfrm>
        </p:spPr>
      </p:pic>
      <p:sp>
        <p:nvSpPr>
          <p:cNvPr id="11" name="Text Placeholder 10">
            <a:extLst>
              <a:ext uri="{FF2B5EF4-FFF2-40B4-BE49-F238E27FC236}">
                <a16:creationId xmlns="" xmlns:a16="http://schemas.microsoft.com/office/drawing/2014/main" id="{1EBC6C97-496E-4B19-85F1-3CA589790F9D}"/>
              </a:ext>
            </a:extLst>
          </p:cNvPr>
          <p:cNvSpPr>
            <a:spLocks noGrp="1"/>
          </p:cNvSpPr>
          <p:nvPr>
            <p:ph type="body" sz="half" idx="20"/>
          </p:nvPr>
        </p:nvSpPr>
        <p:spPr/>
        <p:txBody>
          <a:bodyPr/>
          <a:lstStyle/>
          <a:p>
            <a:r>
              <a:rPr lang="en-GB" dirty="0"/>
              <a:t>To Delivered Free on Transport </a:t>
            </a:r>
          </a:p>
          <a:p>
            <a:r>
              <a:rPr lang="en-GB" dirty="0"/>
              <a:t>To Final Site </a:t>
            </a:r>
            <a:endParaRPr lang="en-CA" dirty="0"/>
          </a:p>
        </p:txBody>
      </p:sp>
      <p:pic>
        <p:nvPicPr>
          <p:cNvPr id="19" name="Picture Placeholder 18">
            <a:extLst>
              <a:ext uri="{FF2B5EF4-FFF2-40B4-BE49-F238E27FC236}">
                <a16:creationId xmlns="" xmlns:a16="http://schemas.microsoft.com/office/drawing/2014/main" id="{AFE8B021-A941-4CC5-9B6E-C9B0FD37EE52}"/>
              </a:ext>
            </a:extLst>
          </p:cNvPr>
          <p:cNvPicPr>
            <a:picLocks noGrp="1" noChangeAspect="1"/>
          </p:cNvPicPr>
          <p:nvPr>
            <p:ph type="pic" idx="15"/>
          </p:nvPr>
        </p:nvPicPr>
        <p:blipFill rotWithShape="1">
          <a:blip r:embed="rId3"/>
          <a:srcRect l="-804" r="853" b="-4467"/>
          <a:stretch/>
        </p:blipFill>
        <p:spPr>
          <a:xfrm>
            <a:off x="1127760" y="2428241"/>
            <a:ext cx="3230880" cy="2381754"/>
          </a:xfrm>
          <a:prstGeom prst="roundRect">
            <a:avLst>
              <a:gd name="adj" fmla="val 0"/>
            </a:avLst>
          </a:prstGeom>
        </p:spPr>
      </p:pic>
      <p:pic>
        <p:nvPicPr>
          <p:cNvPr id="23" name="Picture Placeholder 22">
            <a:extLst>
              <a:ext uri="{FF2B5EF4-FFF2-40B4-BE49-F238E27FC236}">
                <a16:creationId xmlns="" xmlns:a16="http://schemas.microsoft.com/office/drawing/2014/main" id="{77F63DA7-B1FD-47B5-A6D1-2DE73580DD48}"/>
              </a:ext>
            </a:extLst>
          </p:cNvPr>
          <p:cNvPicPr>
            <a:picLocks noGrp="1" noChangeAspect="1"/>
          </p:cNvPicPr>
          <p:nvPr>
            <p:ph type="pic" idx="21"/>
          </p:nvPr>
        </p:nvPicPr>
        <p:blipFill rotWithShape="1">
          <a:blip r:embed="rId4"/>
          <a:srcRect l="502" t="-461" r="-502" b="4908"/>
          <a:stretch/>
        </p:blipFill>
        <p:spPr>
          <a:xfrm>
            <a:off x="4748462" y="2428241"/>
            <a:ext cx="2691243" cy="2275839"/>
          </a:xfrm>
        </p:spPr>
      </p:pic>
    </p:spTree>
    <p:extLst>
      <p:ext uri="{BB962C8B-B14F-4D97-AF65-F5344CB8AC3E}">
        <p14:creationId xmlns:p14="http://schemas.microsoft.com/office/powerpoint/2010/main" val="3472487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2FE962-C8F2-43DC-84C7-703DA996D230}"/>
              </a:ext>
            </a:extLst>
          </p:cNvPr>
          <p:cNvSpPr>
            <a:spLocks noGrp="1"/>
          </p:cNvSpPr>
          <p:nvPr>
            <p:ph type="title"/>
          </p:nvPr>
        </p:nvSpPr>
        <p:spPr/>
        <p:txBody>
          <a:bodyPr/>
          <a:lstStyle/>
          <a:p>
            <a:r>
              <a:rPr lang="en-GB" sz="3200" dirty="0"/>
              <a:t>Marine charter and terminal services </a:t>
            </a:r>
            <a:endParaRPr lang="en-CA" sz="3200" dirty="0"/>
          </a:p>
        </p:txBody>
      </p:sp>
      <p:sp>
        <p:nvSpPr>
          <p:cNvPr id="3" name="Text Placeholder 2">
            <a:extLst>
              <a:ext uri="{FF2B5EF4-FFF2-40B4-BE49-F238E27FC236}">
                <a16:creationId xmlns="" xmlns:a16="http://schemas.microsoft.com/office/drawing/2014/main" id="{CC256DDF-2D4D-407A-A1FD-CC94426CE607}"/>
              </a:ext>
            </a:extLst>
          </p:cNvPr>
          <p:cNvSpPr>
            <a:spLocks noGrp="1"/>
          </p:cNvSpPr>
          <p:nvPr>
            <p:ph type="body" idx="1"/>
          </p:nvPr>
        </p:nvSpPr>
        <p:spPr/>
        <p:txBody>
          <a:bodyPr/>
          <a:lstStyle/>
          <a:p>
            <a:pPr algn="ctr"/>
            <a:r>
              <a:rPr lang="en-GB" sz="2000" b="1" dirty="0">
                <a:solidFill>
                  <a:schemeClr val="tx2">
                    <a:lumMod val="60000"/>
                    <a:lumOff val="40000"/>
                  </a:schemeClr>
                </a:solidFill>
              </a:rPr>
              <a:t>Vessel Chartering</a:t>
            </a:r>
            <a:endParaRPr lang="en-CA" sz="2000" b="1" dirty="0">
              <a:solidFill>
                <a:schemeClr val="tx2">
                  <a:lumMod val="60000"/>
                  <a:lumOff val="40000"/>
                </a:schemeClr>
              </a:solidFill>
            </a:endParaRPr>
          </a:p>
        </p:txBody>
      </p:sp>
      <p:sp>
        <p:nvSpPr>
          <p:cNvPr id="4" name="Text Placeholder 3">
            <a:extLst>
              <a:ext uri="{FF2B5EF4-FFF2-40B4-BE49-F238E27FC236}">
                <a16:creationId xmlns="" xmlns:a16="http://schemas.microsoft.com/office/drawing/2014/main" id="{34153150-8C90-4525-AECA-C7436EA6F21A}"/>
              </a:ext>
            </a:extLst>
          </p:cNvPr>
          <p:cNvSpPr>
            <a:spLocks noGrp="1"/>
          </p:cNvSpPr>
          <p:nvPr>
            <p:ph type="body" sz="half" idx="15"/>
          </p:nvPr>
        </p:nvSpPr>
        <p:spPr/>
        <p:txBody>
          <a:bodyPr/>
          <a:lstStyle/>
          <a:p>
            <a:endParaRPr lang="en-CA" dirty="0"/>
          </a:p>
        </p:txBody>
      </p:sp>
      <p:sp>
        <p:nvSpPr>
          <p:cNvPr id="5" name="Text Placeholder 4">
            <a:extLst>
              <a:ext uri="{FF2B5EF4-FFF2-40B4-BE49-F238E27FC236}">
                <a16:creationId xmlns="" xmlns:a16="http://schemas.microsoft.com/office/drawing/2014/main" id="{35F959DD-3158-4F1D-BE4B-6AC2CB377505}"/>
              </a:ext>
            </a:extLst>
          </p:cNvPr>
          <p:cNvSpPr>
            <a:spLocks noGrp="1"/>
          </p:cNvSpPr>
          <p:nvPr>
            <p:ph type="body" sz="quarter" idx="3"/>
          </p:nvPr>
        </p:nvSpPr>
        <p:spPr/>
        <p:txBody>
          <a:bodyPr/>
          <a:lstStyle/>
          <a:p>
            <a:pPr algn="ctr"/>
            <a:r>
              <a:rPr lang="en-GB" sz="2000" b="1" dirty="0">
                <a:solidFill>
                  <a:schemeClr val="tx2">
                    <a:lumMod val="60000"/>
                    <a:lumOff val="40000"/>
                  </a:schemeClr>
                </a:solidFill>
              </a:rPr>
              <a:t>Shoreside services </a:t>
            </a:r>
            <a:endParaRPr lang="en-CA" sz="2000" b="1" dirty="0">
              <a:solidFill>
                <a:schemeClr val="tx2">
                  <a:lumMod val="60000"/>
                  <a:lumOff val="40000"/>
                </a:schemeClr>
              </a:solidFill>
            </a:endParaRPr>
          </a:p>
        </p:txBody>
      </p:sp>
      <p:sp>
        <p:nvSpPr>
          <p:cNvPr id="6" name="Text Placeholder 5">
            <a:extLst>
              <a:ext uri="{FF2B5EF4-FFF2-40B4-BE49-F238E27FC236}">
                <a16:creationId xmlns="" xmlns:a16="http://schemas.microsoft.com/office/drawing/2014/main" id="{CCE6988C-11BB-44C9-A5B7-9ED7404F5A7A}"/>
              </a:ext>
            </a:extLst>
          </p:cNvPr>
          <p:cNvSpPr>
            <a:spLocks noGrp="1"/>
          </p:cNvSpPr>
          <p:nvPr>
            <p:ph type="body" sz="half" idx="16"/>
          </p:nvPr>
        </p:nvSpPr>
        <p:spPr/>
        <p:txBody>
          <a:bodyPr/>
          <a:lstStyle/>
          <a:p>
            <a:endParaRPr lang="en-CA" dirty="0"/>
          </a:p>
        </p:txBody>
      </p:sp>
      <p:sp>
        <p:nvSpPr>
          <p:cNvPr id="7" name="Text Placeholder 6">
            <a:extLst>
              <a:ext uri="{FF2B5EF4-FFF2-40B4-BE49-F238E27FC236}">
                <a16:creationId xmlns="" xmlns:a16="http://schemas.microsoft.com/office/drawing/2014/main" id="{E8F058E5-E38D-4572-85BF-5F15AA7D5C76}"/>
              </a:ext>
            </a:extLst>
          </p:cNvPr>
          <p:cNvSpPr>
            <a:spLocks noGrp="1"/>
          </p:cNvSpPr>
          <p:nvPr>
            <p:ph type="body" sz="quarter" idx="13"/>
          </p:nvPr>
        </p:nvSpPr>
        <p:spPr/>
        <p:txBody>
          <a:bodyPr/>
          <a:lstStyle/>
          <a:p>
            <a:pPr algn="ctr"/>
            <a:r>
              <a:rPr lang="en-GB" sz="2000" b="1" dirty="0">
                <a:solidFill>
                  <a:schemeClr val="tx2">
                    <a:lumMod val="60000"/>
                    <a:lumOff val="40000"/>
                  </a:schemeClr>
                </a:solidFill>
              </a:rPr>
              <a:t>Project Management</a:t>
            </a:r>
            <a:endParaRPr lang="en-CA" sz="2000" b="1" dirty="0">
              <a:solidFill>
                <a:schemeClr val="tx2">
                  <a:lumMod val="60000"/>
                  <a:lumOff val="40000"/>
                </a:schemeClr>
              </a:solidFill>
            </a:endParaRPr>
          </a:p>
        </p:txBody>
      </p:sp>
      <p:sp>
        <p:nvSpPr>
          <p:cNvPr id="8" name="Text Placeholder 7">
            <a:extLst>
              <a:ext uri="{FF2B5EF4-FFF2-40B4-BE49-F238E27FC236}">
                <a16:creationId xmlns="" xmlns:a16="http://schemas.microsoft.com/office/drawing/2014/main" id="{451E05D1-3BB2-40EC-A0E2-C1DDF3621C2B}"/>
              </a:ext>
            </a:extLst>
          </p:cNvPr>
          <p:cNvSpPr>
            <a:spLocks noGrp="1"/>
          </p:cNvSpPr>
          <p:nvPr>
            <p:ph type="body" sz="half" idx="17"/>
          </p:nvPr>
        </p:nvSpPr>
        <p:spPr/>
        <p:txBody>
          <a:bodyPr/>
          <a:lstStyle/>
          <a:p>
            <a:endParaRPr lang="en-CA" dirty="0"/>
          </a:p>
        </p:txBody>
      </p:sp>
      <p:pic>
        <p:nvPicPr>
          <p:cNvPr id="10" name="Picture 9">
            <a:extLst>
              <a:ext uri="{FF2B5EF4-FFF2-40B4-BE49-F238E27FC236}">
                <a16:creationId xmlns="" xmlns:a16="http://schemas.microsoft.com/office/drawing/2014/main" id="{9C90E32E-EFB8-4462-BA0D-E4EDDED6A891}"/>
              </a:ext>
            </a:extLst>
          </p:cNvPr>
          <p:cNvPicPr>
            <a:picLocks noChangeAspect="1"/>
          </p:cNvPicPr>
          <p:nvPr/>
        </p:nvPicPr>
        <p:blipFill>
          <a:blip r:embed="rId2"/>
          <a:stretch>
            <a:fillRect/>
          </a:stretch>
        </p:blipFill>
        <p:spPr>
          <a:xfrm>
            <a:off x="1154953" y="3179762"/>
            <a:ext cx="3148913" cy="2847293"/>
          </a:xfrm>
          <a:prstGeom prst="rect">
            <a:avLst/>
          </a:prstGeom>
        </p:spPr>
      </p:pic>
      <p:pic>
        <p:nvPicPr>
          <p:cNvPr id="12" name="Picture 11">
            <a:extLst>
              <a:ext uri="{FF2B5EF4-FFF2-40B4-BE49-F238E27FC236}">
                <a16:creationId xmlns="" xmlns:a16="http://schemas.microsoft.com/office/drawing/2014/main" id="{61E7A6A4-F2B2-4449-BD51-4B50F6167820}"/>
              </a:ext>
            </a:extLst>
          </p:cNvPr>
          <p:cNvPicPr>
            <a:picLocks noChangeAspect="1"/>
          </p:cNvPicPr>
          <p:nvPr/>
        </p:nvPicPr>
        <p:blipFill>
          <a:blip r:embed="rId3"/>
          <a:stretch>
            <a:fillRect/>
          </a:stretch>
        </p:blipFill>
        <p:spPr>
          <a:xfrm>
            <a:off x="4532270" y="3179760"/>
            <a:ext cx="3145537" cy="2847293"/>
          </a:xfrm>
          <a:prstGeom prst="rect">
            <a:avLst/>
          </a:prstGeom>
        </p:spPr>
      </p:pic>
      <p:pic>
        <p:nvPicPr>
          <p:cNvPr id="14" name="Picture 13">
            <a:extLst>
              <a:ext uri="{FF2B5EF4-FFF2-40B4-BE49-F238E27FC236}">
                <a16:creationId xmlns="" xmlns:a16="http://schemas.microsoft.com/office/drawing/2014/main" id="{A8E1AA11-5C96-4BF7-8AD3-6C6673C90270}"/>
              </a:ext>
            </a:extLst>
          </p:cNvPr>
          <p:cNvPicPr>
            <a:picLocks noChangeAspect="1"/>
          </p:cNvPicPr>
          <p:nvPr/>
        </p:nvPicPr>
        <p:blipFill>
          <a:blip r:embed="rId4"/>
          <a:stretch>
            <a:fillRect/>
          </a:stretch>
        </p:blipFill>
        <p:spPr>
          <a:xfrm>
            <a:off x="7906211" y="3179757"/>
            <a:ext cx="3145536" cy="2847293"/>
          </a:xfrm>
          <a:prstGeom prst="rect">
            <a:avLst/>
          </a:prstGeom>
        </p:spPr>
      </p:pic>
    </p:spTree>
    <p:extLst>
      <p:ext uri="{BB962C8B-B14F-4D97-AF65-F5344CB8AC3E}">
        <p14:creationId xmlns:p14="http://schemas.microsoft.com/office/powerpoint/2010/main" val="1652390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2E03E0-FEA7-4966-BFE6-2A3C73CC440E}"/>
              </a:ext>
            </a:extLst>
          </p:cNvPr>
          <p:cNvSpPr>
            <a:spLocks noGrp="1"/>
          </p:cNvSpPr>
          <p:nvPr>
            <p:ph type="title"/>
          </p:nvPr>
        </p:nvSpPr>
        <p:spPr/>
        <p:txBody>
          <a:bodyPr/>
          <a:lstStyle/>
          <a:p>
            <a:pPr algn="ctr"/>
            <a:r>
              <a:rPr lang="en-GB" dirty="0"/>
              <a:t>Project and Heavy Lift Transports </a:t>
            </a:r>
            <a:endParaRPr lang="en-CA" dirty="0"/>
          </a:p>
        </p:txBody>
      </p:sp>
      <p:pic>
        <p:nvPicPr>
          <p:cNvPr id="4" name="Picture 3">
            <a:extLst>
              <a:ext uri="{FF2B5EF4-FFF2-40B4-BE49-F238E27FC236}">
                <a16:creationId xmlns="" xmlns:a16="http://schemas.microsoft.com/office/drawing/2014/main" id="{ED59578D-6BF5-49EA-A257-7C4ACC8CED78}"/>
              </a:ext>
            </a:extLst>
          </p:cNvPr>
          <p:cNvPicPr>
            <a:picLocks noChangeAspect="1"/>
          </p:cNvPicPr>
          <p:nvPr/>
        </p:nvPicPr>
        <p:blipFill>
          <a:blip r:embed="rId2"/>
          <a:stretch>
            <a:fillRect/>
          </a:stretch>
        </p:blipFill>
        <p:spPr>
          <a:xfrm>
            <a:off x="1" y="2214880"/>
            <a:ext cx="3342639" cy="2580640"/>
          </a:xfrm>
          <a:prstGeom prst="rect">
            <a:avLst/>
          </a:prstGeom>
        </p:spPr>
      </p:pic>
      <p:pic>
        <p:nvPicPr>
          <p:cNvPr id="6" name="Picture 5">
            <a:extLst>
              <a:ext uri="{FF2B5EF4-FFF2-40B4-BE49-F238E27FC236}">
                <a16:creationId xmlns="" xmlns:a16="http://schemas.microsoft.com/office/drawing/2014/main" id="{D37C4593-D4F3-41E4-8868-764D0AFDE634}"/>
              </a:ext>
            </a:extLst>
          </p:cNvPr>
          <p:cNvPicPr>
            <a:picLocks noChangeAspect="1"/>
          </p:cNvPicPr>
          <p:nvPr/>
        </p:nvPicPr>
        <p:blipFill>
          <a:blip r:embed="rId3"/>
          <a:stretch>
            <a:fillRect/>
          </a:stretch>
        </p:blipFill>
        <p:spPr>
          <a:xfrm>
            <a:off x="3342640" y="2214880"/>
            <a:ext cx="3088640" cy="2580640"/>
          </a:xfrm>
          <a:prstGeom prst="rect">
            <a:avLst/>
          </a:prstGeom>
        </p:spPr>
      </p:pic>
      <p:pic>
        <p:nvPicPr>
          <p:cNvPr id="8" name="Picture 7">
            <a:extLst>
              <a:ext uri="{FF2B5EF4-FFF2-40B4-BE49-F238E27FC236}">
                <a16:creationId xmlns="" xmlns:a16="http://schemas.microsoft.com/office/drawing/2014/main" id="{2FF1D6C6-D3F5-4810-9EBE-68A79DD6AE23}"/>
              </a:ext>
            </a:extLst>
          </p:cNvPr>
          <p:cNvPicPr>
            <a:picLocks noChangeAspect="1"/>
          </p:cNvPicPr>
          <p:nvPr/>
        </p:nvPicPr>
        <p:blipFill>
          <a:blip r:embed="rId4"/>
          <a:stretch>
            <a:fillRect/>
          </a:stretch>
        </p:blipFill>
        <p:spPr>
          <a:xfrm>
            <a:off x="6431280" y="2214880"/>
            <a:ext cx="2976880" cy="2580640"/>
          </a:xfrm>
          <a:prstGeom prst="rect">
            <a:avLst/>
          </a:prstGeom>
        </p:spPr>
      </p:pic>
      <p:pic>
        <p:nvPicPr>
          <p:cNvPr id="14" name="Picture 13">
            <a:extLst>
              <a:ext uri="{FF2B5EF4-FFF2-40B4-BE49-F238E27FC236}">
                <a16:creationId xmlns="" xmlns:a16="http://schemas.microsoft.com/office/drawing/2014/main" id="{BAB50C43-EBD0-45F2-93C5-695AE43E91F6}"/>
              </a:ext>
            </a:extLst>
          </p:cNvPr>
          <p:cNvPicPr>
            <a:picLocks noChangeAspect="1"/>
          </p:cNvPicPr>
          <p:nvPr/>
        </p:nvPicPr>
        <p:blipFill>
          <a:blip r:embed="rId5"/>
          <a:stretch>
            <a:fillRect/>
          </a:stretch>
        </p:blipFill>
        <p:spPr>
          <a:xfrm>
            <a:off x="-1" y="4795520"/>
            <a:ext cx="3342639" cy="2062481"/>
          </a:xfrm>
          <a:prstGeom prst="rect">
            <a:avLst/>
          </a:prstGeom>
        </p:spPr>
      </p:pic>
      <p:pic>
        <p:nvPicPr>
          <p:cNvPr id="20" name="Picture 19">
            <a:extLst>
              <a:ext uri="{FF2B5EF4-FFF2-40B4-BE49-F238E27FC236}">
                <a16:creationId xmlns="" xmlns:a16="http://schemas.microsoft.com/office/drawing/2014/main" id="{6DEB1272-6DCC-4562-AF26-BC6DFDA9AC50}"/>
              </a:ext>
            </a:extLst>
          </p:cNvPr>
          <p:cNvPicPr>
            <a:picLocks noChangeAspect="1"/>
          </p:cNvPicPr>
          <p:nvPr/>
        </p:nvPicPr>
        <p:blipFill>
          <a:blip r:embed="rId6"/>
          <a:stretch>
            <a:fillRect/>
          </a:stretch>
        </p:blipFill>
        <p:spPr>
          <a:xfrm>
            <a:off x="3342638" y="4795518"/>
            <a:ext cx="3088640" cy="2062481"/>
          </a:xfrm>
          <a:prstGeom prst="rect">
            <a:avLst/>
          </a:prstGeom>
        </p:spPr>
      </p:pic>
      <p:pic>
        <p:nvPicPr>
          <p:cNvPr id="21" name="Picture 20">
            <a:extLst>
              <a:ext uri="{FF2B5EF4-FFF2-40B4-BE49-F238E27FC236}">
                <a16:creationId xmlns="" xmlns:a16="http://schemas.microsoft.com/office/drawing/2014/main" id="{2C0E3257-69B7-46A5-9B00-3B7C90F3E116}"/>
              </a:ext>
            </a:extLst>
          </p:cNvPr>
          <p:cNvPicPr>
            <a:picLocks noChangeAspect="1"/>
          </p:cNvPicPr>
          <p:nvPr/>
        </p:nvPicPr>
        <p:blipFill>
          <a:blip r:embed="rId7"/>
          <a:stretch>
            <a:fillRect/>
          </a:stretch>
        </p:blipFill>
        <p:spPr>
          <a:xfrm>
            <a:off x="9326879" y="4795517"/>
            <a:ext cx="2865119" cy="2062481"/>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1632" y="2214880"/>
            <a:ext cx="3250365" cy="2580640"/>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31280" y="4795518"/>
            <a:ext cx="2976880" cy="2062484"/>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1278" y="4795520"/>
            <a:ext cx="2976882" cy="2062479"/>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78500" y="3111500"/>
            <a:ext cx="635000" cy="635000"/>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78500" y="3111500"/>
            <a:ext cx="635000" cy="635000"/>
          </a:xfrm>
          <a:prstGeom prst="rect">
            <a:avLst/>
          </a:prstGeom>
        </p:spPr>
      </p:pic>
    </p:spTree>
    <p:extLst>
      <p:ext uri="{BB962C8B-B14F-4D97-AF65-F5344CB8AC3E}">
        <p14:creationId xmlns:p14="http://schemas.microsoft.com/office/powerpoint/2010/main" val="2715385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0724EE-6620-47B6-9EF5-2853E79E8124}"/>
              </a:ext>
            </a:extLst>
          </p:cNvPr>
          <p:cNvSpPr>
            <a:spLocks noGrp="1"/>
          </p:cNvSpPr>
          <p:nvPr>
            <p:ph type="title"/>
          </p:nvPr>
        </p:nvSpPr>
        <p:spPr/>
        <p:txBody>
          <a:bodyPr/>
          <a:lstStyle/>
          <a:p>
            <a:r>
              <a:rPr lang="en-GB" dirty="0"/>
              <a:t>Transport proficiencies via all modes</a:t>
            </a:r>
            <a:endParaRPr lang="en-CA" dirty="0"/>
          </a:p>
        </p:txBody>
      </p:sp>
      <p:pic>
        <p:nvPicPr>
          <p:cNvPr id="1026" name="Picture 2" descr="Image result for Hi Wide transformer on rail">
            <a:extLst>
              <a:ext uri="{FF2B5EF4-FFF2-40B4-BE49-F238E27FC236}">
                <a16:creationId xmlns="" xmlns:a16="http://schemas.microsoft.com/office/drawing/2014/main" id="{D36960BF-9CD9-451D-BA91-E215EA184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429760"/>
            <a:ext cx="3200399" cy="24282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B8402FE5-2354-47F2-9136-ADC6896E22F6}"/>
              </a:ext>
            </a:extLst>
          </p:cNvPr>
          <p:cNvPicPr>
            <a:picLocks noChangeAspect="1"/>
          </p:cNvPicPr>
          <p:nvPr/>
        </p:nvPicPr>
        <p:blipFill>
          <a:blip r:embed="rId4"/>
          <a:stretch>
            <a:fillRect/>
          </a:stretch>
        </p:blipFill>
        <p:spPr>
          <a:xfrm>
            <a:off x="4104640" y="2225040"/>
            <a:ext cx="4419600" cy="2204720"/>
          </a:xfrm>
          <a:prstGeom prst="rect">
            <a:avLst/>
          </a:prstGeom>
        </p:spPr>
      </p:pic>
      <p:pic>
        <p:nvPicPr>
          <p:cNvPr id="6" name="Picture 5">
            <a:extLst>
              <a:ext uri="{FF2B5EF4-FFF2-40B4-BE49-F238E27FC236}">
                <a16:creationId xmlns="" xmlns:a16="http://schemas.microsoft.com/office/drawing/2014/main" id="{CF620F2E-B19F-4C22-8AC3-EBCE59D68C4E}"/>
              </a:ext>
            </a:extLst>
          </p:cNvPr>
          <p:cNvPicPr>
            <a:picLocks noChangeAspect="1"/>
          </p:cNvPicPr>
          <p:nvPr/>
        </p:nvPicPr>
        <p:blipFill>
          <a:blip r:embed="rId5"/>
          <a:stretch>
            <a:fillRect/>
          </a:stretch>
        </p:blipFill>
        <p:spPr>
          <a:xfrm>
            <a:off x="81280" y="2225040"/>
            <a:ext cx="4023360" cy="2204720"/>
          </a:xfrm>
          <a:prstGeom prst="rect">
            <a:avLst/>
          </a:prstGeom>
        </p:spPr>
      </p:pic>
      <p:pic>
        <p:nvPicPr>
          <p:cNvPr id="10" name="Picture 9">
            <a:extLst>
              <a:ext uri="{FF2B5EF4-FFF2-40B4-BE49-F238E27FC236}">
                <a16:creationId xmlns="" xmlns:a16="http://schemas.microsoft.com/office/drawing/2014/main" id="{BFD4CC78-9A5E-47B4-90CF-2330D3E7B2F7}"/>
              </a:ext>
            </a:extLst>
          </p:cNvPr>
          <p:cNvPicPr>
            <a:picLocks noChangeAspect="1"/>
          </p:cNvPicPr>
          <p:nvPr/>
        </p:nvPicPr>
        <p:blipFill>
          <a:blip r:embed="rId6"/>
          <a:stretch>
            <a:fillRect/>
          </a:stretch>
        </p:blipFill>
        <p:spPr>
          <a:xfrm>
            <a:off x="3200400" y="4429760"/>
            <a:ext cx="3525521" cy="2428240"/>
          </a:xfrm>
          <a:prstGeom prst="rect">
            <a:avLst/>
          </a:prstGeom>
        </p:spPr>
      </p:pic>
      <p:pic>
        <p:nvPicPr>
          <p:cNvPr id="12" name="Picture 11">
            <a:extLst>
              <a:ext uri="{FF2B5EF4-FFF2-40B4-BE49-F238E27FC236}">
                <a16:creationId xmlns="" xmlns:a16="http://schemas.microsoft.com/office/drawing/2014/main" id="{DBB368BA-4816-4EA2-9FC4-18EFAD59A1BA}"/>
              </a:ext>
            </a:extLst>
          </p:cNvPr>
          <p:cNvPicPr>
            <a:picLocks noChangeAspect="1"/>
          </p:cNvPicPr>
          <p:nvPr/>
        </p:nvPicPr>
        <p:blipFill>
          <a:blip r:embed="rId7"/>
          <a:stretch>
            <a:fillRect/>
          </a:stretch>
        </p:blipFill>
        <p:spPr>
          <a:xfrm>
            <a:off x="6725921" y="4429760"/>
            <a:ext cx="3119120" cy="2428240"/>
          </a:xfrm>
          <a:prstGeom prst="rect">
            <a:avLst/>
          </a:prstGeom>
        </p:spPr>
      </p:pic>
      <p:pic>
        <p:nvPicPr>
          <p:cNvPr id="16" name="Picture 15">
            <a:extLst>
              <a:ext uri="{FF2B5EF4-FFF2-40B4-BE49-F238E27FC236}">
                <a16:creationId xmlns="" xmlns:a16="http://schemas.microsoft.com/office/drawing/2014/main" id="{AF19F25F-E3D9-43D4-B831-0700578EC37F}"/>
              </a:ext>
            </a:extLst>
          </p:cNvPr>
          <p:cNvPicPr>
            <a:picLocks noChangeAspect="1"/>
          </p:cNvPicPr>
          <p:nvPr/>
        </p:nvPicPr>
        <p:blipFill>
          <a:blip r:embed="rId8"/>
          <a:stretch>
            <a:fillRect/>
          </a:stretch>
        </p:blipFill>
        <p:spPr>
          <a:xfrm>
            <a:off x="9845042" y="4429760"/>
            <a:ext cx="2346960" cy="2428241"/>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24240" y="2225040"/>
            <a:ext cx="3667760" cy="2204720"/>
          </a:xfrm>
          <a:prstGeom prst="rect">
            <a:avLst/>
          </a:prstGeom>
        </p:spPr>
      </p:pic>
    </p:spTree>
    <p:extLst>
      <p:ext uri="{BB962C8B-B14F-4D97-AF65-F5344CB8AC3E}">
        <p14:creationId xmlns:p14="http://schemas.microsoft.com/office/powerpoint/2010/main" val="2039224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2E03E0-FEA7-4966-BFE6-2A3C73CC440E}"/>
              </a:ext>
            </a:extLst>
          </p:cNvPr>
          <p:cNvSpPr>
            <a:spLocks noGrp="1"/>
          </p:cNvSpPr>
          <p:nvPr>
            <p:ph type="title"/>
          </p:nvPr>
        </p:nvSpPr>
        <p:spPr>
          <a:xfrm>
            <a:off x="1154954" y="973668"/>
            <a:ext cx="9258553" cy="706964"/>
          </a:xfrm>
        </p:spPr>
        <p:txBody>
          <a:bodyPr/>
          <a:lstStyle/>
          <a:p>
            <a:pPr algn="ctr"/>
            <a:r>
              <a:rPr lang="en-GB" dirty="0"/>
              <a:t>Project Rail and Heavy Lift Transports </a:t>
            </a:r>
            <a:endParaRPr lang="en-CA" dirty="0"/>
          </a:p>
        </p:txBody>
      </p:sp>
      <p:pic>
        <p:nvPicPr>
          <p:cNvPr id="4" name="Picture 3">
            <a:extLst>
              <a:ext uri="{FF2B5EF4-FFF2-40B4-BE49-F238E27FC236}">
                <a16:creationId xmlns="" xmlns:a16="http://schemas.microsoft.com/office/drawing/2014/main" id="{ED59578D-6BF5-49EA-A257-7C4ACC8CED78}"/>
              </a:ext>
            </a:extLst>
          </p:cNvPr>
          <p:cNvPicPr>
            <a:picLocks noChangeAspect="1"/>
          </p:cNvPicPr>
          <p:nvPr/>
        </p:nvPicPr>
        <p:blipFill>
          <a:blip r:embed="rId3"/>
          <a:stretch>
            <a:fillRect/>
          </a:stretch>
        </p:blipFill>
        <p:spPr>
          <a:xfrm>
            <a:off x="1" y="2214880"/>
            <a:ext cx="3342639" cy="2580640"/>
          </a:xfrm>
          <a:prstGeom prst="rect">
            <a:avLst/>
          </a:prstGeom>
        </p:spPr>
      </p:pic>
      <p:pic>
        <p:nvPicPr>
          <p:cNvPr id="6" name="Picture 5">
            <a:extLst>
              <a:ext uri="{FF2B5EF4-FFF2-40B4-BE49-F238E27FC236}">
                <a16:creationId xmlns="" xmlns:a16="http://schemas.microsoft.com/office/drawing/2014/main" id="{D37C4593-D4F3-41E4-8868-764D0AFDE634}"/>
              </a:ext>
            </a:extLst>
          </p:cNvPr>
          <p:cNvPicPr>
            <a:picLocks noChangeAspect="1"/>
          </p:cNvPicPr>
          <p:nvPr/>
        </p:nvPicPr>
        <p:blipFill>
          <a:blip r:embed="rId4"/>
          <a:stretch>
            <a:fillRect/>
          </a:stretch>
        </p:blipFill>
        <p:spPr>
          <a:xfrm>
            <a:off x="3342640" y="2214880"/>
            <a:ext cx="3088640" cy="2580640"/>
          </a:xfrm>
          <a:prstGeom prst="rect">
            <a:avLst/>
          </a:prstGeom>
        </p:spPr>
      </p:pic>
      <p:pic>
        <p:nvPicPr>
          <p:cNvPr id="8" name="Picture 7">
            <a:extLst>
              <a:ext uri="{FF2B5EF4-FFF2-40B4-BE49-F238E27FC236}">
                <a16:creationId xmlns="" xmlns:a16="http://schemas.microsoft.com/office/drawing/2014/main" id="{2FF1D6C6-D3F5-4810-9EBE-68A79DD6AE23}"/>
              </a:ext>
            </a:extLst>
          </p:cNvPr>
          <p:cNvPicPr>
            <a:picLocks noChangeAspect="1"/>
          </p:cNvPicPr>
          <p:nvPr/>
        </p:nvPicPr>
        <p:blipFill>
          <a:blip r:embed="rId5"/>
          <a:stretch>
            <a:fillRect/>
          </a:stretch>
        </p:blipFill>
        <p:spPr>
          <a:xfrm>
            <a:off x="6431280" y="2214880"/>
            <a:ext cx="2976880" cy="2580640"/>
          </a:xfrm>
          <a:prstGeom prst="rect">
            <a:avLst/>
          </a:prstGeom>
        </p:spPr>
      </p:pic>
      <p:pic>
        <p:nvPicPr>
          <p:cNvPr id="10" name="Picture 9">
            <a:extLst>
              <a:ext uri="{FF2B5EF4-FFF2-40B4-BE49-F238E27FC236}">
                <a16:creationId xmlns="" xmlns:a16="http://schemas.microsoft.com/office/drawing/2014/main" id="{610FAF0E-4BD2-48F9-80AB-10DDC1D4F23E}"/>
              </a:ext>
            </a:extLst>
          </p:cNvPr>
          <p:cNvPicPr>
            <a:picLocks noChangeAspect="1"/>
          </p:cNvPicPr>
          <p:nvPr/>
        </p:nvPicPr>
        <p:blipFill>
          <a:blip r:embed="rId6"/>
          <a:stretch>
            <a:fillRect/>
          </a:stretch>
        </p:blipFill>
        <p:spPr>
          <a:xfrm>
            <a:off x="9433562" y="2206024"/>
            <a:ext cx="2758436" cy="2580640"/>
          </a:xfrm>
          <a:prstGeom prst="rect">
            <a:avLst/>
          </a:prstGeom>
        </p:spPr>
      </p:pic>
      <p:pic>
        <p:nvPicPr>
          <p:cNvPr id="14" name="Picture 13">
            <a:extLst>
              <a:ext uri="{FF2B5EF4-FFF2-40B4-BE49-F238E27FC236}">
                <a16:creationId xmlns="" xmlns:a16="http://schemas.microsoft.com/office/drawing/2014/main" id="{BAB50C43-EBD0-45F2-93C5-695AE43E91F6}"/>
              </a:ext>
            </a:extLst>
          </p:cNvPr>
          <p:cNvPicPr>
            <a:picLocks noChangeAspect="1"/>
          </p:cNvPicPr>
          <p:nvPr/>
        </p:nvPicPr>
        <p:blipFill>
          <a:blip r:embed="rId7"/>
          <a:stretch>
            <a:fillRect/>
          </a:stretch>
        </p:blipFill>
        <p:spPr>
          <a:xfrm>
            <a:off x="-1" y="4795520"/>
            <a:ext cx="3342639" cy="2062481"/>
          </a:xfrm>
          <a:prstGeom prst="rect">
            <a:avLst/>
          </a:prstGeom>
        </p:spPr>
      </p:pic>
      <p:pic>
        <p:nvPicPr>
          <p:cNvPr id="16" name="Picture 15">
            <a:extLst>
              <a:ext uri="{FF2B5EF4-FFF2-40B4-BE49-F238E27FC236}">
                <a16:creationId xmlns="" xmlns:a16="http://schemas.microsoft.com/office/drawing/2014/main" id="{AC158C54-F5A9-4989-8054-9CBF9BDD3BB1}"/>
              </a:ext>
            </a:extLst>
          </p:cNvPr>
          <p:cNvPicPr>
            <a:picLocks noChangeAspect="1"/>
          </p:cNvPicPr>
          <p:nvPr/>
        </p:nvPicPr>
        <p:blipFill>
          <a:blip r:embed="rId8"/>
          <a:stretch>
            <a:fillRect/>
          </a:stretch>
        </p:blipFill>
        <p:spPr>
          <a:xfrm>
            <a:off x="6431280" y="4795518"/>
            <a:ext cx="2976878" cy="2062481"/>
          </a:xfrm>
          <a:prstGeom prst="rect">
            <a:avLst/>
          </a:prstGeom>
        </p:spPr>
      </p:pic>
      <p:pic>
        <p:nvPicPr>
          <p:cNvPr id="20" name="Picture 19">
            <a:extLst>
              <a:ext uri="{FF2B5EF4-FFF2-40B4-BE49-F238E27FC236}">
                <a16:creationId xmlns="" xmlns:a16="http://schemas.microsoft.com/office/drawing/2014/main" id="{6DEB1272-6DCC-4562-AF26-BC6DFDA9AC50}"/>
              </a:ext>
            </a:extLst>
          </p:cNvPr>
          <p:cNvPicPr>
            <a:picLocks noChangeAspect="1"/>
          </p:cNvPicPr>
          <p:nvPr/>
        </p:nvPicPr>
        <p:blipFill>
          <a:blip r:embed="rId9"/>
          <a:stretch>
            <a:fillRect/>
          </a:stretch>
        </p:blipFill>
        <p:spPr>
          <a:xfrm>
            <a:off x="3342638" y="4795519"/>
            <a:ext cx="3088640" cy="1285686"/>
          </a:xfrm>
          <a:prstGeom prst="rect">
            <a:avLst/>
          </a:prstGeom>
        </p:spPr>
      </p:pic>
      <p:pic>
        <p:nvPicPr>
          <p:cNvPr id="21" name="Picture 20">
            <a:extLst>
              <a:ext uri="{FF2B5EF4-FFF2-40B4-BE49-F238E27FC236}">
                <a16:creationId xmlns="" xmlns:a16="http://schemas.microsoft.com/office/drawing/2014/main" id="{2C0E3257-69B7-46A5-9B00-3B7C90F3E116}"/>
              </a:ext>
            </a:extLst>
          </p:cNvPr>
          <p:cNvPicPr>
            <a:picLocks noChangeAspect="1"/>
          </p:cNvPicPr>
          <p:nvPr/>
        </p:nvPicPr>
        <p:blipFill>
          <a:blip r:embed="rId10"/>
          <a:stretch>
            <a:fillRect/>
          </a:stretch>
        </p:blipFill>
        <p:spPr>
          <a:xfrm>
            <a:off x="9326879" y="4795517"/>
            <a:ext cx="2865119" cy="2062481"/>
          </a:xfrm>
          <a:prstGeom prst="rect">
            <a:avLst/>
          </a:prstGeom>
        </p:spPr>
      </p:pic>
      <p:pic>
        <p:nvPicPr>
          <p:cNvPr id="5" name="Picture 4">
            <a:extLst>
              <a:ext uri="{FF2B5EF4-FFF2-40B4-BE49-F238E27FC236}">
                <a16:creationId xmlns="" xmlns:a16="http://schemas.microsoft.com/office/drawing/2014/main" id="{271DB971-720E-4560-9494-7D222832D075}"/>
              </a:ext>
            </a:extLst>
          </p:cNvPr>
          <p:cNvPicPr>
            <a:picLocks noChangeAspect="1"/>
          </p:cNvPicPr>
          <p:nvPr/>
        </p:nvPicPr>
        <p:blipFill>
          <a:blip r:embed="rId11"/>
          <a:stretch>
            <a:fillRect/>
          </a:stretch>
        </p:blipFill>
        <p:spPr>
          <a:xfrm>
            <a:off x="0" y="2214880"/>
            <a:ext cx="3879542" cy="2286077"/>
          </a:xfrm>
          <a:prstGeom prst="rect">
            <a:avLst/>
          </a:prstGeom>
        </p:spPr>
      </p:pic>
      <p:pic>
        <p:nvPicPr>
          <p:cNvPr id="9" name="Picture 8">
            <a:extLst>
              <a:ext uri="{FF2B5EF4-FFF2-40B4-BE49-F238E27FC236}">
                <a16:creationId xmlns="" xmlns:a16="http://schemas.microsoft.com/office/drawing/2014/main" id="{9EB6FF5D-59D9-42F7-8B01-6D73AB6DB4C2}"/>
              </a:ext>
            </a:extLst>
          </p:cNvPr>
          <p:cNvPicPr>
            <a:picLocks noChangeAspect="1"/>
          </p:cNvPicPr>
          <p:nvPr/>
        </p:nvPicPr>
        <p:blipFill>
          <a:blip r:embed="rId12"/>
          <a:stretch>
            <a:fillRect/>
          </a:stretch>
        </p:blipFill>
        <p:spPr>
          <a:xfrm>
            <a:off x="10980" y="5703246"/>
            <a:ext cx="3030724" cy="1154754"/>
          </a:xfrm>
          <a:prstGeom prst="rect">
            <a:avLst/>
          </a:prstGeom>
        </p:spPr>
      </p:pic>
      <p:pic>
        <p:nvPicPr>
          <p:cNvPr id="12" name="Picture 11">
            <a:extLst>
              <a:ext uri="{FF2B5EF4-FFF2-40B4-BE49-F238E27FC236}">
                <a16:creationId xmlns="" xmlns:a16="http://schemas.microsoft.com/office/drawing/2014/main" id="{C8856281-C66F-4B2E-8BC8-9B13B095A6B8}"/>
              </a:ext>
            </a:extLst>
          </p:cNvPr>
          <p:cNvPicPr>
            <a:picLocks noChangeAspect="1"/>
          </p:cNvPicPr>
          <p:nvPr/>
        </p:nvPicPr>
        <p:blipFill>
          <a:blip r:embed="rId13"/>
          <a:stretch>
            <a:fillRect/>
          </a:stretch>
        </p:blipFill>
        <p:spPr>
          <a:xfrm>
            <a:off x="3041704" y="4533375"/>
            <a:ext cx="3032410" cy="2511999"/>
          </a:xfrm>
          <a:prstGeom prst="rect">
            <a:avLst/>
          </a:prstGeom>
        </p:spPr>
      </p:pic>
      <p:pic>
        <p:nvPicPr>
          <p:cNvPr id="15" name="Picture 14">
            <a:extLst>
              <a:ext uri="{FF2B5EF4-FFF2-40B4-BE49-F238E27FC236}">
                <a16:creationId xmlns="" xmlns:a16="http://schemas.microsoft.com/office/drawing/2014/main" id="{E822891E-2215-45D9-8604-7A98B2F605ED}"/>
              </a:ext>
            </a:extLst>
          </p:cNvPr>
          <p:cNvPicPr>
            <a:picLocks noChangeAspect="1"/>
          </p:cNvPicPr>
          <p:nvPr/>
        </p:nvPicPr>
        <p:blipFill>
          <a:blip r:embed="rId14"/>
          <a:stretch>
            <a:fillRect/>
          </a:stretch>
        </p:blipFill>
        <p:spPr>
          <a:xfrm>
            <a:off x="6074115" y="3509833"/>
            <a:ext cx="3818583" cy="1285687"/>
          </a:xfrm>
          <a:prstGeom prst="rect">
            <a:avLst/>
          </a:prstGeom>
        </p:spPr>
      </p:pic>
      <p:pic>
        <p:nvPicPr>
          <p:cNvPr id="22" name="Picture 21">
            <a:extLst>
              <a:ext uri="{FF2B5EF4-FFF2-40B4-BE49-F238E27FC236}">
                <a16:creationId xmlns="" xmlns:a16="http://schemas.microsoft.com/office/drawing/2014/main" id="{1679012C-2F57-483D-A716-8D45139E2FC6}"/>
              </a:ext>
            </a:extLst>
          </p:cNvPr>
          <p:cNvPicPr>
            <a:picLocks noChangeAspect="1"/>
          </p:cNvPicPr>
          <p:nvPr/>
        </p:nvPicPr>
        <p:blipFill>
          <a:blip r:embed="rId15"/>
          <a:stretch>
            <a:fillRect/>
          </a:stretch>
        </p:blipFill>
        <p:spPr>
          <a:xfrm>
            <a:off x="-17978" y="4500958"/>
            <a:ext cx="3088641" cy="1218708"/>
          </a:xfrm>
          <a:prstGeom prst="rect">
            <a:avLst/>
          </a:prstGeom>
        </p:spPr>
      </p:pic>
      <p:pic>
        <p:nvPicPr>
          <p:cNvPr id="24" name="Picture 23">
            <a:extLst>
              <a:ext uri="{FF2B5EF4-FFF2-40B4-BE49-F238E27FC236}">
                <a16:creationId xmlns="" xmlns:a16="http://schemas.microsoft.com/office/drawing/2014/main" id="{EDD18F80-6614-4518-B30B-848DDF746D07}"/>
              </a:ext>
            </a:extLst>
          </p:cNvPr>
          <p:cNvPicPr>
            <a:picLocks noChangeAspect="1"/>
          </p:cNvPicPr>
          <p:nvPr/>
        </p:nvPicPr>
        <p:blipFill>
          <a:blip r:embed="rId16"/>
          <a:stretch>
            <a:fillRect/>
          </a:stretch>
        </p:blipFill>
        <p:spPr>
          <a:xfrm>
            <a:off x="9570716" y="2214881"/>
            <a:ext cx="2609447" cy="2580636"/>
          </a:xfrm>
          <a:prstGeom prst="rect">
            <a:avLst/>
          </a:prstGeom>
        </p:spPr>
      </p:pic>
      <p:pic>
        <p:nvPicPr>
          <p:cNvPr id="32" name="Picture 31">
            <a:extLst>
              <a:ext uri="{FF2B5EF4-FFF2-40B4-BE49-F238E27FC236}">
                <a16:creationId xmlns="" xmlns:a16="http://schemas.microsoft.com/office/drawing/2014/main" id="{C100FFCF-4EC1-4E13-99DC-C66348F31903}"/>
              </a:ext>
            </a:extLst>
          </p:cNvPr>
          <p:cNvPicPr>
            <a:picLocks noChangeAspect="1"/>
          </p:cNvPicPr>
          <p:nvPr/>
        </p:nvPicPr>
        <p:blipFill>
          <a:blip r:embed="rId17"/>
          <a:stretch>
            <a:fillRect/>
          </a:stretch>
        </p:blipFill>
        <p:spPr>
          <a:xfrm>
            <a:off x="6074115" y="4500955"/>
            <a:ext cx="2702563" cy="2373465"/>
          </a:xfrm>
          <a:prstGeom prst="rect">
            <a:avLst/>
          </a:prstGeom>
        </p:spPr>
      </p:pic>
      <p:pic>
        <p:nvPicPr>
          <p:cNvPr id="7" name="Picture 6">
            <a:extLst>
              <a:ext uri="{FF2B5EF4-FFF2-40B4-BE49-F238E27FC236}">
                <a16:creationId xmlns="" xmlns:a16="http://schemas.microsoft.com/office/drawing/2014/main" id="{6BD464A3-3013-45F6-AD98-ACD77BD45335}"/>
              </a:ext>
            </a:extLst>
          </p:cNvPr>
          <p:cNvPicPr>
            <a:picLocks noChangeAspect="1"/>
          </p:cNvPicPr>
          <p:nvPr/>
        </p:nvPicPr>
        <p:blipFill>
          <a:blip r:embed="rId18"/>
          <a:stretch>
            <a:fillRect/>
          </a:stretch>
        </p:blipFill>
        <p:spPr>
          <a:xfrm>
            <a:off x="9570716" y="2190893"/>
            <a:ext cx="2621284" cy="2332609"/>
          </a:xfrm>
          <a:prstGeom prst="rect">
            <a:avLst/>
          </a:prstGeom>
        </p:spPr>
      </p:pic>
      <p:pic>
        <p:nvPicPr>
          <p:cNvPr id="11" name="Picture 10">
            <a:extLst>
              <a:ext uri="{FF2B5EF4-FFF2-40B4-BE49-F238E27FC236}">
                <a16:creationId xmlns="" xmlns:a16="http://schemas.microsoft.com/office/drawing/2014/main" id="{703FFF51-43EB-4DBE-97E2-F3C14E804702}"/>
              </a:ext>
            </a:extLst>
          </p:cNvPr>
          <p:cNvPicPr>
            <a:picLocks noChangeAspect="1"/>
          </p:cNvPicPr>
          <p:nvPr/>
        </p:nvPicPr>
        <p:blipFill>
          <a:blip r:embed="rId19"/>
          <a:stretch>
            <a:fillRect/>
          </a:stretch>
        </p:blipFill>
        <p:spPr>
          <a:xfrm>
            <a:off x="8776679" y="4484532"/>
            <a:ext cx="3415322" cy="2373465"/>
          </a:xfrm>
          <a:prstGeom prst="rect">
            <a:avLst/>
          </a:prstGeom>
        </p:spPr>
      </p:pic>
      <p:pic>
        <p:nvPicPr>
          <p:cNvPr id="17" name="Picture 16">
            <a:extLst>
              <a:ext uri="{FF2B5EF4-FFF2-40B4-BE49-F238E27FC236}">
                <a16:creationId xmlns="" xmlns:a16="http://schemas.microsoft.com/office/drawing/2014/main" id="{6A309555-D164-4421-A02A-B0BD586FFADE}"/>
              </a:ext>
            </a:extLst>
          </p:cNvPr>
          <p:cNvPicPr>
            <a:picLocks noChangeAspect="1"/>
          </p:cNvPicPr>
          <p:nvPr/>
        </p:nvPicPr>
        <p:blipFill>
          <a:blip r:embed="rId20"/>
          <a:stretch>
            <a:fillRect/>
          </a:stretch>
        </p:blipFill>
        <p:spPr>
          <a:xfrm>
            <a:off x="11608" y="5438362"/>
            <a:ext cx="3059055" cy="1469606"/>
          </a:xfrm>
          <a:prstGeom prst="rect">
            <a:avLst/>
          </a:prstGeom>
        </p:spPr>
      </p:pic>
      <p:pic>
        <p:nvPicPr>
          <p:cNvPr id="13" name="Picture 12">
            <a:extLst>
              <a:ext uri="{FF2B5EF4-FFF2-40B4-BE49-F238E27FC236}">
                <a16:creationId xmlns="" xmlns:a16="http://schemas.microsoft.com/office/drawing/2014/main" id="{CEF1E12B-E9A6-442E-B384-9416D795AB1C}"/>
              </a:ext>
            </a:extLst>
          </p:cNvPr>
          <p:cNvPicPr>
            <a:picLocks noChangeAspect="1"/>
          </p:cNvPicPr>
          <p:nvPr/>
        </p:nvPicPr>
        <p:blipFill>
          <a:blip r:embed="rId21"/>
          <a:stretch>
            <a:fillRect/>
          </a:stretch>
        </p:blipFill>
        <p:spPr>
          <a:xfrm>
            <a:off x="3767781" y="2214878"/>
            <a:ext cx="3088640" cy="2260801"/>
          </a:xfrm>
          <a:prstGeom prst="rect">
            <a:avLst/>
          </a:prstGeom>
        </p:spPr>
      </p:pic>
      <p:pic>
        <p:nvPicPr>
          <p:cNvPr id="3" name="Picture 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776679" y="4498523"/>
            <a:ext cx="3403484" cy="2409445"/>
          </a:xfrm>
          <a:prstGeom prst="rect">
            <a:avLst/>
          </a:prstGeom>
        </p:spPr>
      </p:pic>
      <p:pic>
        <p:nvPicPr>
          <p:cNvPr id="18" name="Picture 1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783049" y="2214880"/>
            <a:ext cx="3039919" cy="2318495"/>
          </a:xfrm>
          <a:prstGeom prst="rect">
            <a:avLst/>
          </a:prstGeom>
        </p:spPr>
      </p:pic>
    </p:spTree>
    <p:extLst>
      <p:ext uri="{BB962C8B-B14F-4D97-AF65-F5344CB8AC3E}">
        <p14:creationId xmlns:p14="http://schemas.microsoft.com/office/powerpoint/2010/main" val="1570511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C8D10D-C72F-4575-9C4B-85D13A8A5FFB}"/>
              </a:ext>
            </a:extLst>
          </p:cNvPr>
          <p:cNvSpPr>
            <a:spLocks noGrp="1"/>
          </p:cNvSpPr>
          <p:nvPr>
            <p:ph type="title"/>
          </p:nvPr>
        </p:nvSpPr>
        <p:spPr/>
        <p:txBody>
          <a:bodyPr/>
          <a:lstStyle/>
          <a:p>
            <a:r>
              <a:rPr lang="en-GB" dirty="0"/>
              <a:t>Asset Protection </a:t>
            </a:r>
            <a:endParaRPr lang="en-CA" dirty="0"/>
          </a:p>
        </p:txBody>
      </p:sp>
      <p:sp>
        <p:nvSpPr>
          <p:cNvPr id="11" name="Text Placeholder 10">
            <a:extLst>
              <a:ext uri="{FF2B5EF4-FFF2-40B4-BE49-F238E27FC236}">
                <a16:creationId xmlns="" xmlns:a16="http://schemas.microsoft.com/office/drawing/2014/main" id="{747AB8DC-7329-4169-8EB3-B7416DFBFDE0}"/>
              </a:ext>
            </a:extLst>
          </p:cNvPr>
          <p:cNvSpPr>
            <a:spLocks noGrp="1"/>
          </p:cNvSpPr>
          <p:nvPr>
            <p:ph type="body" idx="1"/>
          </p:nvPr>
        </p:nvSpPr>
        <p:spPr/>
        <p:txBody>
          <a:bodyPr/>
          <a:lstStyle/>
          <a:p>
            <a:endParaRPr lang="en-CA" dirty="0"/>
          </a:p>
        </p:txBody>
      </p:sp>
      <p:sp>
        <p:nvSpPr>
          <p:cNvPr id="17" name="Text Placeholder 16">
            <a:extLst>
              <a:ext uri="{FF2B5EF4-FFF2-40B4-BE49-F238E27FC236}">
                <a16:creationId xmlns="" xmlns:a16="http://schemas.microsoft.com/office/drawing/2014/main" id="{FECCD380-0564-4523-8E23-F90ADBCB0996}"/>
              </a:ext>
            </a:extLst>
          </p:cNvPr>
          <p:cNvSpPr>
            <a:spLocks noGrp="1"/>
          </p:cNvSpPr>
          <p:nvPr>
            <p:ph type="body" sz="half" idx="15"/>
          </p:nvPr>
        </p:nvSpPr>
        <p:spPr/>
        <p:txBody>
          <a:bodyPr/>
          <a:lstStyle/>
          <a:p>
            <a:endParaRPr lang="en-CA" dirty="0"/>
          </a:p>
        </p:txBody>
      </p:sp>
      <p:sp>
        <p:nvSpPr>
          <p:cNvPr id="13" name="Text Placeholder 12">
            <a:extLst>
              <a:ext uri="{FF2B5EF4-FFF2-40B4-BE49-F238E27FC236}">
                <a16:creationId xmlns="" xmlns:a16="http://schemas.microsoft.com/office/drawing/2014/main" id="{EEA3310E-7EC4-4EB2-A078-4A86465B70E6}"/>
              </a:ext>
            </a:extLst>
          </p:cNvPr>
          <p:cNvSpPr>
            <a:spLocks noGrp="1"/>
          </p:cNvSpPr>
          <p:nvPr>
            <p:ph type="body" sz="quarter" idx="3"/>
          </p:nvPr>
        </p:nvSpPr>
        <p:spPr/>
        <p:txBody>
          <a:bodyPr/>
          <a:lstStyle/>
          <a:p>
            <a:endParaRPr lang="en-CA" dirty="0"/>
          </a:p>
        </p:txBody>
      </p:sp>
      <p:sp>
        <p:nvSpPr>
          <p:cNvPr id="19" name="Text Placeholder 18">
            <a:extLst>
              <a:ext uri="{FF2B5EF4-FFF2-40B4-BE49-F238E27FC236}">
                <a16:creationId xmlns="" xmlns:a16="http://schemas.microsoft.com/office/drawing/2014/main" id="{3307B153-6679-480D-8F4E-D59EEA6D6BA5}"/>
              </a:ext>
            </a:extLst>
          </p:cNvPr>
          <p:cNvSpPr>
            <a:spLocks noGrp="1"/>
          </p:cNvSpPr>
          <p:nvPr>
            <p:ph type="body" sz="half" idx="16"/>
          </p:nvPr>
        </p:nvSpPr>
        <p:spPr/>
        <p:txBody>
          <a:bodyPr/>
          <a:lstStyle/>
          <a:p>
            <a:endParaRPr lang="en-CA" dirty="0"/>
          </a:p>
        </p:txBody>
      </p:sp>
      <p:sp>
        <p:nvSpPr>
          <p:cNvPr id="15" name="Text Placeholder 14">
            <a:extLst>
              <a:ext uri="{FF2B5EF4-FFF2-40B4-BE49-F238E27FC236}">
                <a16:creationId xmlns="" xmlns:a16="http://schemas.microsoft.com/office/drawing/2014/main" id="{6B5294C2-6971-4309-A0AA-65E39E6A444B}"/>
              </a:ext>
            </a:extLst>
          </p:cNvPr>
          <p:cNvSpPr>
            <a:spLocks noGrp="1"/>
          </p:cNvSpPr>
          <p:nvPr>
            <p:ph type="body" sz="quarter" idx="13"/>
          </p:nvPr>
        </p:nvSpPr>
        <p:spPr/>
        <p:txBody>
          <a:bodyPr/>
          <a:lstStyle/>
          <a:p>
            <a:endParaRPr lang="en-CA" dirty="0"/>
          </a:p>
        </p:txBody>
      </p:sp>
      <p:sp>
        <p:nvSpPr>
          <p:cNvPr id="21" name="Text Placeholder 20">
            <a:extLst>
              <a:ext uri="{FF2B5EF4-FFF2-40B4-BE49-F238E27FC236}">
                <a16:creationId xmlns="" xmlns:a16="http://schemas.microsoft.com/office/drawing/2014/main" id="{B46E4326-83AC-4380-8F31-61ED3C8B2400}"/>
              </a:ext>
            </a:extLst>
          </p:cNvPr>
          <p:cNvSpPr>
            <a:spLocks noGrp="1"/>
          </p:cNvSpPr>
          <p:nvPr>
            <p:ph type="body" sz="half" idx="17"/>
          </p:nvPr>
        </p:nvSpPr>
        <p:spPr/>
        <p:txBody>
          <a:bodyPr/>
          <a:lstStyle/>
          <a:p>
            <a:endParaRPr lang="en-CA" dirty="0"/>
          </a:p>
        </p:txBody>
      </p:sp>
      <p:pic>
        <p:nvPicPr>
          <p:cNvPr id="10" name="Picture 9">
            <a:extLst>
              <a:ext uri="{FF2B5EF4-FFF2-40B4-BE49-F238E27FC236}">
                <a16:creationId xmlns="" xmlns:a16="http://schemas.microsoft.com/office/drawing/2014/main" id="{DE87B231-79F9-45D0-A1BD-26E0535CF175}"/>
              </a:ext>
            </a:extLst>
          </p:cNvPr>
          <p:cNvPicPr>
            <a:picLocks noChangeAspect="1"/>
          </p:cNvPicPr>
          <p:nvPr/>
        </p:nvPicPr>
        <p:blipFill>
          <a:blip r:embed="rId3"/>
          <a:stretch>
            <a:fillRect/>
          </a:stretch>
        </p:blipFill>
        <p:spPr>
          <a:xfrm>
            <a:off x="0" y="2348818"/>
            <a:ext cx="4303672" cy="2740975"/>
          </a:xfrm>
          <a:prstGeom prst="rect">
            <a:avLst/>
          </a:prstGeom>
        </p:spPr>
      </p:pic>
      <p:pic>
        <p:nvPicPr>
          <p:cNvPr id="12" name="Picture 11">
            <a:extLst>
              <a:ext uri="{FF2B5EF4-FFF2-40B4-BE49-F238E27FC236}">
                <a16:creationId xmlns="" xmlns:a16="http://schemas.microsoft.com/office/drawing/2014/main" id="{6FFCEA8E-F9C5-4AFA-8D4C-585153D021E4}"/>
              </a:ext>
            </a:extLst>
          </p:cNvPr>
          <p:cNvPicPr>
            <a:picLocks noChangeAspect="1"/>
          </p:cNvPicPr>
          <p:nvPr/>
        </p:nvPicPr>
        <p:blipFill>
          <a:blip r:embed="rId4"/>
          <a:stretch>
            <a:fillRect/>
          </a:stretch>
        </p:blipFill>
        <p:spPr>
          <a:xfrm>
            <a:off x="7371671" y="2355220"/>
            <a:ext cx="4820327" cy="2670478"/>
          </a:xfrm>
          <a:prstGeom prst="rect">
            <a:avLst/>
          </a:prstGeom>
        </p:spPr>
      </p:pic>
      <p:pic>
        <p:nvPicPr>
          <p:cNvPr id="14" name="Picture 13">
            <a:extLst>
              <a:ext uri="{FF2B5EF4-FFF2-40B4-BE49-F238E27FC236}">
                <a16:creationId xmlns="" xmlns:a16="http://schemas.microsoft.com/office/drawing/2014/main" id="{8B5D6573-891C-4DB5-93AB-447BE11DAEDE}"/>
              </a:ext>
            </a:extLst>
          </p:cNvPr>
          <p:cNvPicPr>
            <a:picLocks noChangeAspect="1"/>
          </p:cNvPicPr>
          <p:nvPr/>
        </p:nvPicPr>
        <p:blipFill>
          <a:blip r:embed="rId5"/>
          <a:stretch>
            <a:fillRect/>
          </a:stretch>
        </p:blipFill>
        <p:spPr>
          <a:xfrm>
            <a:off x="-4039" y="5089793"/>
            <a:ext cx="4516759" cy="1768207"/>
          </a:xfrm>
          <a:prstGeom prst="rect">
            <a:avLst/>
          </a:prstGeom>
        </p:spPr>
      </p:pic>
      <p:pic>
        <p:nvPicPr>
          <p:cNvPr id="16" name="Picture 15">
            <a:extLst>
              <a:ext uri="{FF2B5EF4-FFF2-40B4-BE49-F238E27FC236}">
                <a16:creationId xmlns="" xmlns:a16="http://schemas.microsoft.com/office/drawing/2014/main" id="{D5C9DC6D-C0C1-4484-8D94-E6194698F22D}"/>
              </a:ext>
            </a:extLst>
          </p:cNvPr>
          <p:cNvPicPr>
            <a:picLocks noChangeAspect="1"/>
          </p:cNvPicPr>
          <p:nvPr/>
        </p:nvPicPr>
        <p:blipFill>
          <a:blip r:embed="rId6"/>
          <a:stretch>
            <a:fillRect/>
          </a:stretch>
        </p:blipFill>
        <p:spPr>
          <a:xfrm>
            <a:off x="4303865" y="2348816"/>
            <a:ext cx="3067806" cy="2670479"/>
          </a:xfrm>
          <a:prstGeom prst="rect">
            <a:avLst/>
          </a:prstGeom>
        </p:spPr>
      </p:pic>
      <p:pic>
        <p:nvPicPr>
          <p:cNvPr id="18" name="Picture 17">
            <a:extLst>
              <a:ext uri="{FF2B5EF4-FFF2-40B4-BE49-F238E27FC236}">
                <a16:creationId xmlns="" xmlns:a16="http://schemas.microsoft.com/office/drawing/2014/main" id="{25CF9D30-5351-4131-9D8D-FC0B932667EC}"/>
              </a:ext>
            </a:extLst>
          </p:cNvPr>
          <p:cNvPicPr>
            <a:picLocks noChangeAspect="1"/>
          </p:cNvPicPr>
          <p:nvPr/>
        </p:nvPicPr>
        <p:blipFill>
          <a:blip r:embed="rId7"/>
          <a:stretch>
            <a:fillRect/>
          </a:stretch>
        </p:blipFill>
        <p:spPr>
          <a:xfrm>
            <a:off x="4968947" y="4793857"/>
            <a:ext cx="2097349" cy="2847294"/>
          </a:xfrm>
          <a:prstGeom prst="rect">
            <a:avLst/>
          </a:prstGeom>
        </p:spPr>
      </p:pic>
      <p:pic>
        <p:nvPicPr>
          <p:cNvPr id="20" name="Picture 19">
            <a:extLst>
              <a:ext uri="{FF2B5EF4-FFF2-40B4-BE49-F238E27FC236}">
                <a16:creationId xmlns="" xmlns:a16="http://schemas.microsoft.com/office/drawing/2014/main" id="{756CA940-7672-4A21-BC9E-41B6B957AC12}"/>
              </a:ext>
            </a:extLst>
          </p:cNvPr>
          <p:cNvPicPr>
            <a:picLocks noChangeAspect="1"/>
          </p:cNvPicPr>
          <p:nvPr/>
        </p:nvPicPr>
        <p:blipFill>
          <a:blip r:embed="rId8"/>
          <a:stretch>
            <a:fillRect/>
          </a:stretch>
        </p:blipFill>
        <p:spPr>
          <a:xfrm>
            <a:off x="0" y="4793857"/>
            <a:ext cx="2952520" cy="2842349"/>
          </a:xfrm>
          <a:prstGeom prst="rect">
            <a:avLst/>
          </a:prstGeom>
        </p:spPr>
      </p:pic>
      <p:pic>
        <p:nvPicPr>
          <p:cNvPr id="22" name="Picture 21">
            <a:extLst>
              <a:ext uri="{FF2B5EF4-FFF2-40B4-BE49-F238E27FC236}">
                <a16:creationId xmlns="" xmlns:a16="http://schemas.microsoft.com/office/drawing/2014/main" id="{9B8CB741-C444-4FD3-A5EF-B7AF52357A47}"/>
              </a:ext>
            </a:extLst>
          </p:cNvPr>
          <p:cNvPicPr>
            <a:picLocks noChangeAspect="1"/>
          </p:cNvPicPr>
          <p:nvPr/>
        </p:nvPicPr>
        <p:blipFill>
          <a:blip r:embed="rId9"/>
          <a:stretch>
            <a:fillRect/>
          </a:stretch>
        </p:blipFill>
        <p:spPr>
          <a:xfrm>
            <a:off x="2763964" y="4788014"/>
            <a:ext cx="2299177" cy="2847293"/>
          </a:xfrm>
          <a:prstGeom prst="rect">
            <a:avLst/>
          </a:prstGeom>
        </p:spPr>
      </p:pic>
      <p:pic>
        <p:nvPicPr>
          <p:cNvPr id="24" name="Picture 23">
            <a:extLst>
              <a:ext uri="{FF2B5EF4-FFF2-40B4-BE49-F238E27FC236}">
                <a16:creationId xmlns="" xmlns:a16="http://schemas.microsoft.com/office/drawing/2014/main" id="{22897207-67E2-4128-80E6-720A1107014A}"/>
              </a:ext>
            </a:extLst>
          </p:cNvPr>
          <p:cNvPicPr>
            <a:picLocks noChangeAspect="1"/>
          </p:cNvPicPr>
          <p:nvPr/>
        </p:nvPicPr>
        <p:blipFill rotWithShape="1">
          <a:blip r:embed="rId10"/>
          <a:srcRect l="-68365" t="-53400" r="68365" b="119562"/>
          <a:stretch/>
        </p:blipFill>
        <p:spPr>
          <a:xfrm>
            <a:off x="3524154" y="830944"/>
            <a:ext cx="5143500" cy="2342976"/>
          </a:xfrm>
          <a:prstGeom prst="rect">
            <a:avLst/>
          </a:prstGeom>
        </p:spPr>
      </p:pic>
      <p:pic>
        <p:nvPicPr>
          <p:cNvPr id="27" name="Picture 26">
            <a:extLst>
              <a:ext uri="{FF2B5EF4-FFF2-40B4-BE49-F238E27FC236}">
                <a16:creationId xmlns="" xmlns:a16="http://schemas.microsoft.com/office/drawing/2014/main" id="{4E79C7DF-3C61-4D4C-B831-72B75B2319D6}"/>
              </a:ext>
            </a:extLst>
          </p:cNvPr>
          <p:cNvPicPr>
            <a:picLocks noChangeAspect="1"/>
          </p:cNvPicPr>
          <p:nvPr/>
        </p:nvPicPr>
        <p:blipFill rotWithShape="1">
          <a:blip r:embed="rId10"/>
          <a:srcRect t="15829" b="56320"/>
          <a:stretch/>
        </p:blipFill>
        <p:spPr>
          <a:xfrm>
            <a:off x="6982948" y="4092366"/>
            <a:ext cx="5222723" cy="1690043"/>
          </a:xfrm>
          <a:prstGeom prst="rect">
            <a:avLst/>
          </a:prstGeom>
        </p:spPr>
      </p:pic>
      <p:pic>
        <p:nvPicPr>
          <p:cNvPr id="30" name="Picture 29">
            <a:extLst>
              <a:ext uri="{FF2B5EF4-FFF2-40B4-BE49-F238E27FC236}">
                <a16:creationId xmlns="" xmlns:a16="http://schemas.microsoft.com/office/drawing/2014/main" id="{299805C7-0283-48CB-B669-688F70B6C8EE}"/>
              </a:ext>
            </a:extLst>
          </p:cNvPr>
          <p:cNvPicPr>
            <a:picLocks noChangeAspect="1"/>
          </p:cNvPicPr>
          <p:nvPr/>
        </p:nvPicPr>
        <p:blipFill rotWithShape="1">
          <a:blip r:embed="rId11"/>
          <a:srcRect l="5288" r="3066" b="39967"/>
          <a:stretch/>
        </p:blipFill>
        <p:spPr>
          <a:xfrm>
            <a:off x="6982948" y="5748872"/>
            <a:ext cx="5222723" cy="1892279"/>
          </a:xfrm>
          <a:prstGeom prst="rect">
            <a:avLst/>
          </a:prstGeom>
        </p:spPr>
      </p:pic>
    </p:spTree>
    <p:extLst>
      <p:ext uri="{BB962C8B-B14F-4D97-AF65-F5344CB8AC3E}">
        <p14:creationId xmlns:p14="http://schemas.microsoft.com/office/powerpoint/2010/main" val="2620602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C73716-BCC7-4700-B91C-6FF895677D3D}"/>
              </a:ext>
            </a:extLst>
          </p:cNvPr>
          <p:cNvSpPr>
            <a:spLocks noGrp="1"/>
          </p:cNvSpPr>
          <p:nvPr>
            <p:ph type="title"/>
          </p:nvPr>
        </p:nvSpPr>
        <p:spPr>
          <a:xfrm>
            <a:off x="1154954" y="2124075"/>
            <a:ext cx="8825660" cy="3324225"/>
          </a:xfrm>
        </p:spPr>
        <p:txBody>
          <a:bodyPr/>
          <a:lstStyle/>
          <a:p>
            <a:r>
              <a:rPr lang="en-GB" sz="1400" dirty="0"/>
              <a:t>Contact KBB Transport Ltd. </a:t>
            </a:r>
            <a:r>
              <a:rPr lang="en-GB" sz="1800" dirty="0"/>
              <a:t/>
            </a:r>
            <a:br>
              <a:rPr lang="en-GB" sz="1800" dirty="0"/>
            </a:br>
            <a:r>
              <a:rPr lang="en-GB" sz="1800" dirty="0"/>
              <a:t/>
            </a:r>
            <a:br>
              <a:rPr lang="en-GB" sz="1800" dirty="0"/>
            </a:br>
            <a:r>
              <a:rPr lang="en-GB" sz="1800" dirty="0"/>
              <a:t/>
            </a:r>
            <a:br>
              <a:rPr lang="en-GB" sz="1800" dirty="0"/>
            </a:br>
            <a:r>
              <a:rPr lang="en-AU" sz="1800" b="1" dirty="0"/>
              <a:t/>
            </a:r>
            <a:br>
              <a:rPr lang="en-AU" sz="1800" b="1" dirty="0"/>
            </a:br>
            <a:r>
              <a:rPr lang="en-AU" sz="1800" b="1" dirty="0"/>
              <a:t/>
            </a:r>
            <a:br>
              <a:rPr lang="en-AU" sz="1800" b="1" dirty="0"/>
            </a:br>
            <a:r>
              <a:rPr lang="en-AU" sz="1800" b="1" dirty="0"/>
              <a:t/>
            </a:r>
            <a:br>
              <a:rPr lang="en-AU" sz="1800" b="1" dirty="0"/>
            </a:br>
            <a:r>
              <a:rPr lang="en-GB" sz="1800" b="1" dirty="0"/>
              <a:t/>
            </a:r>
            <a:br>
              <a:rPr lang="en-GB" sz="1800" b="1" dirty="0"/>
            </a:br>
            <a:r>
              <a:rPr lang="en-GB" sz="1200" dirty="0"/>
              <a:t/>
            </a:r>
            <a:br>
              <a:rPr lang="en-GB" sz="1200" dirty="0"/>
            </a:br>
            <a:endParaRPr lang="en-CA" sz="1200" dirty="0"/>
          </a:p>
        </p:txBody>
      </p:sp>
      <p:sp>
        <p:nvSpPr>
          <p:cNvPr id="3" name="Text Placeholder 2">
            <a:extLst>
              <a:ext uri="{FF2B5EF4-FFF2-40B4-BE49-F238E27FC236}">
                <a16:creationId xmlns="" xmlns:a16="http://schemas.microsoft.com/office/drawing/2014/main" id="{323A833A-7926-4662-9065-95C1844BE923}"/>
              </a:ext>
            </a:extLst>
          </p:cNvPr>
          <p:cNvSpPr>
            <a:spLocks noGrp="1"/>
          </p:cNvSpPr>
          <p:nvPr>
            <p:ph type="body" idx="1"/>
          </p:nvPr>
        </p:nvSpPr>
        <p:spPr/>
        <p:txBody>
          <a:bodyPr>
            <a:normAutofit fontScale="92500"/>
          </a:bodyPr>
          <a:lstStyle/>
          <a:p>
            <a:r>
              <a:rPr lang="en-CA" sz="1600" dirty="0"/>
              <a:t>For further information on how we will provide transport solutions to meet your requirements, </a:t>
            </a:r>
          </a:p>
          <a:p>
            <a:r>
              <a:rPr lang="en-CA" sz="1600" dirty="0"/>
              <a:t>Contact KBB Transport Ltd:</a:t>
            </a:r>
          </a:p>
          <a:p>
            <a:endParaRPr lang="en-CA" dirty="0"/>
          </a:p>
        </p:txBody>
      </p:sp>
      <p:pic>
        <p:nvPicPr>
          <p:cNvPr id="5" name="Picture 4">
            <a:extLst>
              <a:ext uri="{FF2B5EF4-FFF2-40B4-BE49-F238E27FC236}">
                <a16:creationId xmlns="" xmlns:a16="http://schemas.microsoft.com/office/drawing/2014/main" id="{D2163C17-6C2F-4E27-8215-3BF3CEC52848}"/>
              </a:ext>
            </a:extLst>
          </p:cNvPr>
          <p:cNvPicPr>
            <a:picLocks noChangeAspect="1"/>
          </p:cNvPicPr>
          <p:nvPr/>
        </p:nvPicPr>
        <p:blipFill>
          <a:blip r:embed="rId2"/>
          <a:stretch>
            <a:fillRect/>
          </a:stretch>
        </p:blipFill>
        <p:spPr>
          <a:xfrm>
            <a:off x="417250" y="418109"/>
            <a:ext cx="2926424" cy="954024"/>
          </a:xfrm>
          <a:prstGeom prst="rect">
            <a:avLst/>
          </a:prstGeom>
        </p:spPr>
      </p:pic>
      <p:sp>
        <p:nvSpPr>
          <p:cNvPr id="10" name="TextBox 9">
            <a:extLst>
              <a:ext uri="{FF2B5EF4-FFF2-40B4-BE49-F238E27FC236}">
                <a16:creationId xmlns="" xmlns:a16="http://schemas.microsoft.com/office/drawing/2014/main" id="{DA8FC2ED-76BA-45D4-A561-DBD5F2811B46}"/>
              </a:ext>
            </a:extLst>
          </p:cNvPr>
          <p:cNvSpPr txBox="1"/>
          <p:nvPr/>
        </p:nvSpPr>
        <p:spPr>
          <a:xfrm>
            <a:off x="3657600" y="2126814"/>
            <a:ext cx="6991350" cy="1077218"/>
          </a:xfrm>
          <a:prstGeom prst="rect">
            <a:avLst/>
          </a:prstGeom>
          <a:noFill/>
        </p:spPr>
        <p:txBody>
          <a:bodyPr wrap="square">
            <a:spAutoFit/>
          </a:bodyPr>
          <a:lstStyle/>
          <a:p>
            <a:r>
              <a:rPr lang="en-GB" sz="1400" b="1" dirty="0">
                <a:solidFill>
                  <a:schemeClr val="bg1"/>
                </a:solidFill>
              </a:rPr>
              <a:t>Donald  Kinsella </a:t>
            </a:r>
            <a:r>
              <a:rPr lang="en-AU" sz="1400" b="1" dirty="0">
                <a:solidFill>
                  <a:schemeClr val="bg1"/>
                </a:solidFill>
              </a:rPr>
              <a:t> </a:t>
            </a:r>
            <a:r>
              <a:rPr lang="en-CA" sz="1400">
                <a:solidFill>
                  <a:schemeClr val="bg1"/>
                </a:solidFill>
              </a:rPr>
              <a:t/>
            </a:r>
            <a:br>
              <a:rPr lang="en-CA" sz="1400">
                <a:solidFill>
                  <a:schemeClr val="bg1"/>
                </a:solidFill>
              </a:rPr>
            </a:br>
            <a:r>
              <a:rPr lang="en-AU" sz="1400" b="1" dirty="0">
                <a:solidFill>
                  <a:schemeClr val="bg1"/>
                </a:solidFill>
              </a:rPr>
              <a:t/>
            </a:r>
            <a:br>
              <a:rPr lang="en-AU" sz="1400" b="1" dirty="0">
                <a:solidFill>
                  <a:schemeClr val="bg1"/>
                </a:solidFill>
              </a:rPr>
            </a:br>
            <a:r>
              <a:rPr lang="en-AU" sz="1400" b="1" dirty="0">
                <a:solidFill>
                  <a:schemeClr val="bg1"/>
                </a:solidFill>
              </a:rPr>
              <a:t> </a:t>
            </a:r>
            <a:r>
              <a:rPr lang="en-AU" sz="1400" b="1" u="sng" dirty="0">
                <a:solidFill>
                  <a:schemeClr val="bg1"/>
                </a:solidFill>
                <a:hlinkClick r:id="rId3">
                  <a:extLst>
                    <a:ext uri="{A12FA001-AC4F-418D-AE19-62706E023703}">
                      <ahyp:hlinkClr xmlns="" xmlns:ahyp="http://schemas.microsoft.com/office/drawing/2018/hyperlinkcolor" val="tx"/>
                    </a:ext>
                  </a:extLst>
                </a:hlinkClick>
              </a:rPr>
              <a:t>www.kbbtransport.com</a:t>
            </a:r>
            <a:r>
              <a:rPr lang="en-AU" sz="1400" b="1" dirty="0">
                <a:solidFill>
                  <a:schemeClr val="bg1"/>
                </a:solidFill>
              </a:rPr>
              <a:t>  </a:t>
            </a:r>
            <a:r>
              <a:rPr lang="en-AU" sz="1800" b="1" dirty="0"/>
              <a:t> </a:t>
            </a:r>
            <a:r>
              <a:rPr lang="en-CA" sz="1800" b="1" dirty="0"/>
              <a:t/>
            </a:r>
            <a:br>
              <a:rPr lang="en-CA" sz="1800" b="1" dirty="0"/>
            </a:br>
            <a:endParaRPr lang="en-CA" dirty="0"/>
          </a:p>
        </p:txBody>
      </p:sp>
    </p:spTree>
    <p:extLst>
      <p:ext uri="{BB962C8B-B14F-4D97-AF65-F5344CB8AC3E}">
        <p14:creationId xmlns:p14="http://schemas.microsoft.com/office/powerpoint/2010/main" val="9742495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5100</TotalTime>
  <Words>215</Words>
  <Application>Microsoft Office PowerPoint</Application>
  <PresentationFormat>Custom</PresentationFormat>
  <Paragraphs>36</Paragraphs>
  <Slides>9</Slides>
  <Notes>4</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Ion Boardroom</vt:lpstr>
      <vt:lpstr>KBB Transport Ltd. </vt:lpstr>
      <vt:lpstr>KBB Transport Ltd. specializes in providing a full rage of logistics services, via all transport modes,  including turnkey domestic and global point to point transport solutions as well as encompassing the ancillary services of feasibility and route studies, risk management, asset protection and banking.      The many years of global project and heavy lift transport experience that our team possesses serves well to provide our colleagues and clientele with first class project, heavy lift and dimensional freight forwarding logistics solutions on a domestic North American and global basis.       </vt:lpstr>
      <vt:lpstr> Services:  Site to Site Heavy Lift &amp; Project Transport  </vt:lpstr>
      <vt:lpstr>Marine charter and terminal services </vt:lpstr>
      <vt:lpstr>Project and Heavy Lift Transports </vt:lpstr>
      <vt:lpstr>Transport proficiencies via all modes</vt:lpstr>
      <vt:lpstr>Project Rail and Heavy Lift Transports </vt:lpstr>
      <vt:lpstr>Asset Protection </vt:lpstr>
      <vt:lpstr>Contact KBB Transport Ltd.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KBB Transport Ltd</dc:title>
  <dc:creator>Don Kinsella</dc:creator>
  <cp:lastModifiedBy>Don</cp:lastModifiedBy>
  <cp:revision>57</cp:revision>
  <dcterms:created xsi:type="dcterms:W3CDTF">2019-04-03T20:11:24Z</dcterms:created>
  <dcterms:modified xsi:type="dcterms:W3CDTF">2021-08-26T13:15:44Z</dcterms:modified>
</cp:coreProperties>
</file>